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57" r:id="rId2"/>
    <p:sldId id="317" r:id="rId3"/>
    <p:sldId id="318" r:id="rId4"/>
    <p:sldId id="306" r:id="rId5"/>
    <p:sldId id="332" r:id="rId6"/>
    <p:sldId id="359" r:id="rId7"/>
    <p:sldId id="360" r:id="rId8"/>
    <p:sldId id="361" r:id="rId9"/>
    <p:sldId id="362" r:id="rId10"/>
    <p:sldId id="363" r:id="rId11"/>
    <p:sldId id="372" r:id="rId12"/>
    <p:sldId id="364" r:id="rId13"/>
    <p:sldId id="365" r:id="rId14"/>
    <p:sldId id="366" r:id="rId15"/>
    <p:sldId id="367" r:id="rId16"/>
    <p:sldId id="368" r:id="rId17"/>
    <p:sldId id="369" r:id="rId18"/>
    <p:sldId id="370" r:id="rId19"/>
    <p:sldId id="279"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490" autoAdjust="0"/>
  </p:normalViewPr>
  <p:slideViewPr>
    <p:cSldViewPr>
      <p:cViewPr varScale="1">
        <p:scale>
          <a:sx n="107" d="100"/>
          <a:sy n="107" d="100"/>
        </p:scale>
        <p:origin x="11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3AE9467-EA31-440C-B193-AC303FDA2B51}" type="datetimeFigureOut">
              <a:rPr lang="en-US" smtClean="0"/>
              <a:t>5/8/2018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5EB56F36-9D7E-4AA9-A3EC-32C3516644BA}" type="slidenum">
              <a:rPr lang="en-US" smtClean="0"/>
              <a:t>‹#›</a:t>
            </a:fld>
            <a:endParaRPr lang="en-US"/>
          </a:p>
        </p:txBody>
      </p:sp>
    </p:spTree>
    <p:extLst>
      <p:ext uri="{BB962C8B-B14F-4D97-AF65-F5344CB8AC3E}">
        <p14:creationId xmlns:p14="http://schemas.microsoft.com/office/powerpoint/2010/main" val="1432767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AF593BA-CFD3-47A0-9F9F-B7AA0926D064}" type="datetimeFigureOut">
              <a:rPr lang="en-US" smtClean="0"/>
              <a:pPr/>
              <a:t>5/8/2018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1E4258B-97C2-4615-ACB9-FAE0B85E3C57}" type="slidenum">
              <a:rPr lang="en-US" smtClean="0"/>
              <a:pPr/>
              <a:t>‹#›</a:t>
            </a:fld>
            <a:endParaRPr lang="en-US"/>
          </a:p>
        </p:txBody>
      </p:sp>
    </p:spTree>
    <p:extLst>
      <p:ext uri="{BB962C8B-B14F-4D97-AF65-F5344CB8AC3E}">
        <p14:creationId xmlns:p14="http://schemas.microsoft.com/office/powerpoint/2010/main" val="17611143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3458559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E4258B-97C2-4615-ACB9-FAE0B85E3C57}" type="slidenum">
              <a:rPr lang="en-US" smtClean="0"/>
              <a:pPr/>
              <a:t>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90905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E4258B-97C2-4615-ACB9-FAE0B85E3C57}" type="slidenum">
              <a:rPr lang="en-US" smtClean="0"/>
              <a:pPr/>
              <a:t>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80445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E4258B-97C2-4615-ACB9-FAE0B85E3C57}" type="slidenum">
              <a:rPr lang="en-US" smtClean="0"/>
              <a:pPr/>
              <a:t>11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55982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 name="Footer Placeholder 1"/>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19620184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a:prstGeom prst="rect">
            <a:avLst/>
          </a:prstGeom>
        </p:spPr>
        <p:txBody>
          <a:bodyPr/>
          <a:lstStyle/>
          <a:p>
            <a:r>
              <a:rPr lang="en-US" dirty="0" smtClean="0"/>
              <a:t>Click to edit Master title style</a:t>
            </a:r>
            <a:endParaRPr lang="en-US" dirty="0"/>
          </a:p>
        </p:txBody>
      </p:sp>
      <p:pic>
        <p:nvPicPr>
          <p:cNvPr id="7" name="Picture 3"/>
          <p:cNvPicPr>
            <a:picLocks noChangeAspect="1" noChangeArrowheads="1"/>
          </p:cNvPicPr>
          <p:nvPr userDrawn="1"/>
        </p:nvPicPr>
        <p:blipFill>
          <a:blip r:embed="rId2" cstate="print"/>
          <a:srcRect/>
          <a:stretch>
            <a:fillRect/>
          </a:stretch>
        </p:blipFill>
        <p:spPr bwMode="auto">
          <a:xfrm>
            <a:off x="185737" y="0"/>
            <a:ext cx="8958263" cy="1157474"/>
          </a:xfrm>
          <a:prstGeom prst="rect">
            <a:avLst/>
          </a:prstGeom>
          <a:noFill/>
          <a:ln w="9525">
            <a:noFill/>
            <a:miter lim="800000"/>
            <a:headEnd/>
            <a:tailEnd/>
          </a:ln>
        </p:spPr>
      </p:pic>
      <p:pic>
        <p:nvPicPr>
          <p:cNvPr id="9" name="Picture 5"/>
          <p:cNvPicPr>
            <a:picLocks noChangeAspect="1" noChangeArrowheads="1"/>
          </p:cNvPicPr>
          <p:nvPr userDrawn="1"/>
        </p:nvPicPr>
        <p:blipFill>
          <a:blip r:embed="rId3" cstate="print"/>
          <a:srcRect/>
          <a:stretch>
            <a:fillRect/>
          </a:stretch>
        </p:blipFill>
        <p:spPr bwMode="auto">
          <a:xfrm>
            <a:off x="5834064" y="6479624"/>
            <a:ext cx="2957512" cy="378376"/>
          </a:xfrm>
          <a:prstGeom prst="rect">
            <a:avLst/>
          </a:prstGeom>
          <a:noFill/>
          <a:ln w="9525">
            <a:noFill/>
            <a:miter lim="800000"/>
            <a:headEnd/>
            <a:tailEnd/>
          </a:ln>
        </p:spPr>
      </p:pic>
      <p:sp>
        <p:nvSpPr>
          <p:cNvPr id="10" name="Rectangle 9"/>
          <p:cNvSpPr/>
          <p:nvPr userDrawn="1"/>
        </p:nvSpPr>
        <p:spPr>
          <a:xfrm>
            <a:off x="0" y="2133600"/>
            <a:ext cx="9144000" cy="2371725"/>
          </a:xfrm>
          <a:prstGeom prst="rect">
            <a:avLst/>
          </a:prstGeom>
          <a:solidFill>
            <a:srgbClr val="002F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cap="none" spc="0" dirty="0" smtClean="0">
                <a:ln w="18415" cmpd="sng">
                  <a:noFill/>
                  <a:prstDash val="solid"/>
                </a:ln>
                <a:solidFill>
                  <a:srgbClr val="FFFFFF"/>
                </a:solidFill>
                <a:effectLst/>
                <a:latin typeface="Century Gothic" pitchFamily="34" charset="0"/>
              </a:rPr>
              <a:t>Title</a:t>
            </a:r>
            <a:r>
              <a:rPr lang="en-US" sz="2400" b="1" cap="none" spc="0" baseline="0" dirty="0" smtClean="0">
                <a:ln w="18415" cmpd="sng">
                  <a:noFill/>
                  <a:prstDash val="solid"/>
                </a:ln>
                <a:solidFill>
                  <a:srgbClr val="FFFFFF"/>
                </a:solidFill>
                <a:effectLst/>
                <a:latin typeface="Century Gothic" pitchFamily="34" charset="0"/>
              </a:rPr>
              <a:t> of Presentation</a:t>
            </a:r>
          </a:p>
          <a:p>
            <a:pPr algn="ctr"/>
            <a:r>
              <a:rPr lang="en-US" sz="2000" b="0" cap="none" spc="0" baseline="0" dirty="0" smtClean="0">
                <a:ln w="18415" cmpd="sng">
                  <a:noFill/>
                  <a:prstDash val="solid"/>
                </a:ln>
                <a:solidFill>
                  <a:srgbClr val="FFFFFF"/>
                </a:solidFill>
                <a:effectLst/>
                <a:latin typeface="Century Gothic" pitchFamily="34" charset="0"/>
              </a:rPr>
              <a:t>Subtitle</a:t>
            </a:r>
          </a:p>
          <a:p>
            <a:pPr algn="ctr"/>
            <a:endParaRPr lang="en-US" sz="2000" b="0" cap="none" spc="0" baseline="0" dirty="0" smtClean="0">
              <a:ln w="18415" cmpd="sng">
                <a:noFill/>
                <a:prstDash val="solid"/>
              </a:ln>
              <a:solidFill>
                <a:srgbClr val="FFFFFF"/>
              </a:solidFill>
              <a:effectLst/>
              <a:latin typeface="Century Gothic" pitchFamily="34" charset="0"/>
            </a:endParaRPr>
          </a:p>
          <a:p>
            <a:pPr algn="ctr"/>
            <a:r>
              <a:rPr lang="en-US" sz="2000" b="0" cap="none" spc="0" baseline="0" dirty="0" smtClean="0">
                <a:ln w="18415" cmpd="sng">
                  <a:noFill/>
                  <a:prstDash val="solid"/>
                </a:ln>
                <a:solidFill>
                  <a:srgbClr val="FFFFFF"/>
                </a:solidFill>
                <a:effectLst/>
                <a:latin typeface="Century Gothic" pitchFamily="34" charset="0"/>
              </a:rPr>
              <a:t>Presenters  |  Jackson Thornton</a:t>
            </a:r>
            <a:endParaRPr lang="en-US" sz="2000" b="0" cap="none" spc="0" dirty="0">
              <a:ln w="18415" cmpd="sng">
                <a:noFill/>
                <a:prstDash val="solid"/>
              </a:ln>
              <a:solidFill>
                <a:srgbClr val="FFFFFF"/>
              </a:solidFill>
              <a:effectLst/>
              <a:latin typeface="Century Gothic" pitchFamily="34" charset="0"/>
            </a:endParaRPr>
          </a:p>
        </p:txBody>
      </p:sp>
      <p:pic>
        <p:nvPicPr>
          <p:cNvPr id="11" name="Picture 10" descr="JTU Consultants logo - color.jpg"/>
          <p:cNvPicPr>
            <a:picLocks noChangeAspect="1"/>
          </p:cNvPicPr>
          <p:nvPr userDrawn="1"/>
        </p:nvPicPr>
        <p:blipFill>
          <a:blip r:embed="rId4" cstate="print"/>
          <a:stretch>
            <a:fillRect/>
          </a:stretch>
        </p:blipFill>
        <p:spPr>
          <a:xfrm>
            <a:off x="381000" y="6019800"/>
            <a:ext cx="3749040" cy="659241"/>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claimer Slide">
    <p:spTree>
      <p:nvGrpSpPr>
        <p:cNvPr id="1" name=""/>
        <p:cNvGrpSpPr/>
        <p:nvPr/>
      </p:nvGrpSpPr>
      <p:grpSpPr>
        <a:xfrm>
          <a:off x="0" y="0"/>
          <a:ext cx="0" cy="0"/>
          <a:chOff x="0" y="0"/>
          <a:chExt cx="0" cy="0"/>
        </a:xfrm>
      </p:grpSpPr>
      <p:pic>
        <p:nvPicPr>
          <p:cNvPr id="3" name="Picture 3"/>
          <p:cNvPicPr>
            <a:picLocks noChangeAspect="1" noChangeArrowheads="1"/>
          </p:cNvPicPr>
          <p:nvPr userDrawn="1"/>
        </p:nvPicPr>
        <p:blipFill>
          <a:blip r:embed="rId2" cstate="print"/>
          <a:srcRect/>
          <a:stretch>
            <a:fillRect/>
          </a:stretch>
        </p:blipFill>
        <p:spPr bwMode="auto">
          <a:xfrm>
            <a:off x="185737" y="0"/>
            <a:ext cx="8958263" cy="1157474"/>
          </a:xfrm>
          <a:prstGeom prst="rect">
            <a:avLst/>
          </a:prstGeom>
          <a:noFill/>
          <a:ln w="9525">
            <a:noFill/>
            <a:miter lim="800000"/>
            <a:headEnd/>
            <a:tailEnd/>
          </a:ln>
        </p:spPr>
      </p:pic>
      <p:sp>
        <p:nvSpPr>
          <p:cNvPr id="4" name="Rectangle 3"/>
          <p:cNvSpPr/>
          <p:nvPr userDrawn="1"/>
        </p:nvSpPr>
        <p:spPr>
          <a:xfrm>
            <a:off x="1400175" y="1943099"/>
            <a:ext cx="5925658" cy="2215991"/>
          </a:xfrm>
          <a:prstGeom prst="rect">
            <a:avLst/>
          </a:prstGeom>
        </p:spPr>
        <p:txBody>
          <a:bodyPr wrap="square">
            <a:spAutoFit/>
          </a:bodyPr>
          <a:lstStyle/>
          <a:p>
            <a:r>
              <a:rPr lang="en-US" sz="1000" b="1" dirty="0" smtClean="0">
                <a:latin typeface="Century Gothic" pitchFamily="34" charset="0"/>
              </a:rPr>
              <a:t>Disclaimer</a:t>
            </a:r>
            <a:endParaRPr lang="en-US" sz="1000" dirty="0" smtClean="0">
              <a:latin typeface="Century Gothic" pitchFamily="34" charset="0"/>
            </a:endParaRPr>
          </a:p>
          <a:p>
            <a:r>
              <a:rPr lang="en-US" sz="1000" dirty="0" smtClean="0">
                <a:latin typeface="Century Gothic" pitchFamily="34" charset="0"/>
              </a:rPr>
              <a:t>The information contained herein is general in nature and based on authorities that are subject to change. Jackson Thornton guarantees neither the accuracy nor completeness of any information and is not responsible for any errors or omissions, or for results obtained by others as a result of reliance upon such information. Jackson Thornton assumes no obligation to inform the reader of any changes in tax laws or other factors that could affect information contained herein. This publication does not, and is not intended to, provide legal, tax or accounting advice, and readers should consult their tax advisors concerning the application of tax laws to their particular situations.</a:t>
            </a:r>
          </a:p>
          <a:p>
            <a:endParaRPr lang="en-US" sz="1000" dirty="0" smtClean="0">
              <a:latin typeface="Century Gothic" pitchFamily="34" charset="0"/>
            </a:endParaRPr>
          </a:p>
          <a:p>
            <a:r>
              <a:rPr lang="en-US" sz="1000" b="1" dirty="0" smtClean="0">
                <a:latin typeface="Century Gothic" pitchFamily="34" charset="0"/>
              </a:rPr>
              <a:t>Circular 230 Disclosure</a:t>
            </a:r>
            <a:endParaRPr lang="en-US" sz="1000" dirty="0" smtClean="0">
              <a:latin typeface="Century Gothic" pitchFamily="34" charset="0"/>
            </a:endParaRPr>
          </a:p>
          <a:p>
            <a:r>
              <a:rPr lang="en-US" sz="1000" dirty="0" smtClean="0">
                <a:latin typeface="Century Gothic" pitchFamily="34" charset="0"/>
              </a:rPr>
              <a:t>This analysis is not tax advice and is not intended or written to be used, and cannot be used, for purposes of avoiding tax penalties that may be imposed on any taxpayer.</a:t>
            </a:r>
          </a:p>
          <a:p>
            <a:endParaRPr lang="en-US" sz="800" dirty="0" smtClean="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No Brandin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8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3"/>
          <p:cNvPicPr>
            <a:picLocks noChangeAspect="1" noChangeArrowheads="1"/>
          </p:cNvPicPr>
          <p:nvPr userDrawn="1"/>
        </p:nvPicPr>
        <p:blipFill>
          <a:blip r:embed="rId2" cstate="print"/>
          <a:srcRect/>
          <a:stretch>
            <a:fillRect/>
          </a:stretch>
        </p:blipFill>
        <p:spPr bwMode="auto">
          <a:xfrm>
            <a:off x="185737" y="0"/>
            <a:ext cx="8958263" cy="1157474"/>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 Bullets">
    <p:spTree>
      <p:nvGrpSpPr>
        <p:cNvPr id="1" name=""/>
        <p:cNvGrpSpPr/>
        <p:nvPr/>
      </p:nvGrpSpPr>
      <p:grpSpPr>
        <a:xfrm>
          <a:off x="0" y="0"/>
          <a:ext cx="0" cy="0"/>
          <a:chOff x="0" y="0"/>
          <a:chExt cx="0" cy="0"/>
        </a:xfrm>
      </p:grpSpPr>
      <p:pic>
        <p:nvPicPr>
          <p:cNvPr id="6" name="Picture 5" descr="BlueSlideBackground.jpg"/>
          <p:cNvPicPr>
            <a:picLocks noChangeAspect="1"/>
          </p:cNvPicPr>
          <p:nvPr userDrawn="1"/>
        </p:nvPicPr>
        <p:blipFill>
          <a:blip r:embed="rId2" cstate="print"/>
          <a:stretch>
            <a:fillRect/>
          </a:stretch>
        </p:blipFill>
        <p:spPr>
          <a:xfrm>
            <a:off x="0" y="0"/>
            <a:ext cx="9144000" cy="1143000"/>
          </a:xfrm>
          <a:prstGeom prst="rect">
            <a:avLst/>
          </a:prstGeom>
        </p:spPr>
      </p:pic>
      <p:sp>
        <p:nvSpPr>
          <p:cNvPr id="7" name="Content Placeholder 2"/>
          <p:cNvSpPr>
            <a:spLocks noGrp="1"/>
          </p:cNvSpPr>
          <p:nvPr>
            <p:ph idx="1"/>
          </p:nvPr>
        </p:nvSpPr>
        <p:spPr>
          <a:xfrm>
            <a:off x="457200" y="1600200"/>
            <a:ext cx="8229600" cy="4525963"/>
          </a:xfrm>
        </p:spPr>
        <p:txBody>
          <a:bodyPr/>
          <a:lstStyle>
            <a:lvl1pPr>
              <a:defRPr sz="26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Title 8"/>
          <p:cNvSpPr>
            <a:spLocks noGrp="1"/>
          </p:cNvSpPr>
          <p:nvPr>
            <p:ph type="title"/>
          </p:nvPr>
        </p:nvSpPr>
        <p:spPr>
          <a:xfrm>
            <a:off x="0" y="228600"/>
            <a:ext cx="8229600" cy="944880"/>
          </a:xfrm>
          <a:prstGeom prst="rect">
            <a:avLst/>
          </a:prstGeom>
        </p:spPr>
        <p:txBody>
          <a:bodyPr/>
          <a:lstStyle>
            <a:lvl1pPr algn="l">
              <a:defRPr sz="2800" b="1"/>
            </a:lvl1pPr>
          </a:lstStyle>
          <a:p>
            <a:r>
              <a:rPr lang="en-US" dirty="0" smtClean="0"/>
              <a:t>Click to edit Master title style</a:t>
            </a:r>
            <a:endParaRPr lang="en-US" dirty="0"/>
          </a:p>
        </p:txBody>
      </p:sp>
    </p:spTree>
    <p:extLst>
      <p:ext uri="{BB962C8B-B14F-4D97-AF65-F5344CB8AC3E}">
        <p14:creationId xmlns:p14="http://schemas.microsoft.com/office/powerpoint/2010/main" val="28358618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w/ Branding">
    <p:spTree>
      <p:nvGrpSpPr>
        <p:cNvPr id="1" name=""/>
        <p:cNvGrpSpPr/>
        <p:nvPr/>
      </p:nvGrpSpPr>
      <p:grpSpPr>
        <a:xfrm>
          <a:off x="0" y="0"/>
          <a:ext cx="0" cy="0"/>
          <a:chOff x="0" y="0"/>
          <a:chExt cx="0" cy="0"/>
        </a:xfrm>
      </p:grpSpPr>
      <p:sp>
        <p:nvSpPr>
          <p:cNvPr id="5" name="Content Placeholder 24"/>
          <p:cNvSpPr>
            <a:spLocks noGrp="1"/>
          </p:cNvSpPr>
          <p:nvPr>
            <p:ph idx="4294967295"/>
          </p:nvPr>
        </p:nvSpPr>
        <p:spPr>
          <a:xfrm>
            <a:off x="381000" y="1295400"/>
            <a:ext cx="8315325" cy="4240619"/>
          </a:xfrm>
        </p:spPr>
        <p:txBody>
          <a:bodyPr>
            <a:normAutofit/>
          </a:bodyPr>
          <a:lstStyle/>
          <a:p>
            <a:pPr marL="0" lvl="1" indent="0">
              <a:buFont typeface="Arial" pitchFamily="34" charset="0"/>
              <a:buNone/>
            </a:pPr>
            <a:endParaRPr lang="en-US" sz="1800" b="1" dirty="0" smtClean="0">
              <a:latin typeface="Century Gothic" pitchFamily="34" charset="0"/>
              <a:cs typeface="Arial" pitchFamily="34" charset="0"/>
            </a:endParaRPr>
          </a:p>
          <a:p>
            <a:pPr marL="0" lvl="1" indent="0" algn="ctr">
              <a:buFont typeface="Arial" pitchFamily="34" charset="0"/>
              <a:buNone/>
            </a:pPr>
            <a:r>
              <a:rPr lang="en-US" sz="1800" dirty="0" smtClean="0">
                <a:latin typeface="Century Gothic" pitchFamily="34" charset="0"/>
                <a:cs typeface="Arial" pitchFamily="34" charset="0"/>
              </a:rPr>
              <a:t>Contact Info Page</a:t>
            </a:r>
          </a:p>
          <a:p>
            <a:pPr marL="0" lvl="1" indent="0">
              <a:buFont typeface="Arial" pitchFamily="34" charset="0"/>
              <a:buNone/>
            </a:pPr>
            <a:endParaRPr lang="en-US" sz="1800" b="1" dirty="0" smtClean="0">
              <a:latin typeface="Century Gothic" pitchFamily="34" charset="0"/>
              <a:cs typeface="Arial" pitchFamily="34" charset="0"/>
            </a:endParaRPr>
          </a:p>
          <a:p>
            <a:pPr marL="0" lvl="1">
              <a:buFont typeface="Arial" pitchFamily="34" charset="0"/>
              <a:buNone/>
            </a:pPr>
            <a:endParaRPr lang="en-US" sz="1600" dirty="0">
              <a:latin typeface="Century Gothic" pitchFamily="34" charset="0"/>
              <a:cs typeface="Arial" pitchFamily="34" charset="0"/>
            </a:endParaRPr>
          </a:p>
          <a:p>
            <a:pPr lvl="4">
              <a:buFont typeface="+mj-lt"/>
              <a:buNone/>
            </a:pPr>
            <a:endParaRPr lang="en-US" sz="1800" dirty="0" smtClean="0">
              <a:latin typeface="Arial" pitchFamily="34" charset="0"/>
              <a:cs typeface="Arial" pitchFamily="34" charset="0"/>
            </a:endParaRPr>
          </a:p>
          <a:p>
            <a:pPr lvl="4">
              <a:buFont typeface="+mj-lt"/>
              <a:buNone/>
            </a:pPr>
            <a:endParaRPr lang="en-US" sz="1800" dirty="0" smtClean="0">
              <a:latin typeface="Arial" pitchFamily="34" charset="0"/>
              <a:cs typeface="Arial" pitchFamily="34" charset="0"/>
            </a:endParaRPr>
          </a:p>
          <a:p>
            <a:pPr lvl="2">
              <a:buFont typeface="Arial" pitchFamily="34" charset="0"/>
              <a:buNone/>
            </a:pPr>
            <a:endParaRPr lang="en-US" sz="1800" dirty="0" smtClean="0">
              <a:latin typeface="Arial" pitchFamily="34" charset="0"/>
              <a:cs typeface="Arial" pitchFamily="34" charset="0"/>
            </a:endParaRPr>
          </a:p>
          <a:p>
            <a:pPr lvl="2">
              <a:buFont typeface="Arial" pitchFamily="34" charset="0"/>
              <a:buNone/>
            </a:pPr>
            <a:endParaRPr lang="en-US" sz="1800" b="1" dirty="0" smtClean="0">
              <a:latin typeface="Arial" pitchFamily="34" charset="0"/>
              <a:cs typeface="Arial" pitchFamily="34" charset="0"/>
            </a:endParaRPr>
          </a:p>
          <a:p>
            <a:pPr lvl="2">
              <a:buFont typeface="Arial" pitchFamily="34" charset="0"/>
              <a:buNone/>
            </a:pPr>
            <a:endParaRPr lang="en-US" sz="1800" dirty="0" smtClean="0">
              <a:latin typeface="Arial" pitchFamily="34" charset="0"/>
              <a:cs typeface="Arial" pitchFamily="34" charset="0"/>
            </a:endParaRPr>
          </a:p>
          <a:p>
            <a:pPr lvl="2">
              <a:buFont typeface="Arial" pitchFamily="34" charset="0"/>
              <a:buNone/>
            </a:pPr>
            <a:endParaRPr lang="en-US" dirty="0" smtClean="0">
              <a:latin typeface="Arial" pitchFamily="34" charset="0"/>
              <a:cs typeface="Arial" pitchFamily="34" charset="0"/>
            </a:endParaRPr>
          </a:p>
          <a:p>
            <a:pPr lvl="2">
              <a:buFont typeface="Arial" pitchFamily="34" charset="0"/>
              <a:buNone/>
            </a:pPr>
            <a:endParaRPr lang="en-US" dirty="0" smtClean="0">
              <a:latin typeface="Arial" pitchFamily="34" charset="0"/>
              <a:cs typeface="Arial" pitchFamily="34" charset="0"/>
            </a:endParaRPr>
          </a:p>
        </p:txBody>
      </p:sp>
      <p:pic>
        <p:nvPicPr>
          <p:cNvPr id="6" name="Picture 2"/>
          <p:cNvPicPr>
            <a:picLocks noChangeAspect="1" noChangeArrowheads="1"/>
          </p:cNvPicPr>
          <p:nvPr userDrawn="1"/>
        </p:nvPicPr>
        <p:blipFill>
          <a:blip r:embed="rId2" cstate="print"/>
          <a:srcRect/>
          <a:stretch>
            <a:fillRect/>
          </a:stretch>
        </p:blipFill>
        <p:spPr bwMode="auto">
          <a:xfrm>
            <a:off x="371475" y="0"/>
            <a:ext cx="8772525" cy="1133475"/>
          </a:xfrm>
          <a:prstGeom prst="rect">
            <a:avLst/>
          </a:prstGeom>
          <a:noFill/>
          <a:ln w="9525">
            <a:noFill/>
            <a:miter lim="800000"/>
            <a:headEnd/>
            <a:tailEnd/>
          </a:ln>
        </p:spPr>
      </p:pic>
      <p:pic>
        <p:nvPicPr>
          <p:cNvPr id="7" name="Picture 2"/>
          <p:cNvPicPr>
            <a:picLocks noChangeAspect="1" noChangeArrowheads="1"/>
          </p:cNvPicPr>
          <p:nvPr userDrawn="1"/>
        </p:nvPicPr>
        <p:blipFill>
          <a:blip r:embed="rId3" cstate="print"/>
          <a:srcRect/>
          <a:stretch>
            <a:fillRect/>
          </a:stretch>
        </p:blipFill>
        <p:spPr bwMode="auto">
          <a:xfrm>
            <a:off x="6229350" y="6510087"/>
            <a:ext cx="2719388" cy="347911"/>
          </a:xfrm>
          <a:prstGeom prst="rect">
            <a:avLst/>
          </a:prstGeom>
          <a:noFill/>
          <a:ln w="9525">
            <a:noFill/>
            <a:miter lim="800000"/>
            <a:headEnd/>
            <a:tailEnd/>
          </a:ln>
        </p:spPr>
      </p:pic>
      <p:pic>
        <p:nvPicPr>
          <p:cNvPr id="9" name="Picture 8" descr="JTU Consultants logo - color.jpg"/>
          <p:cNvPicPr>
            <a:picLocks noChangeAspect="1"/>
          </p:cNvPicPr>
          <p:nvPr userDrawn="1"/>
        </p:nvPicPr>
        <p:blipFill>
          <a:blip r:embed="rId4" cstate="print"/>
          <a:stretch>
            <a:fillRect/>
          </a:stretch>
        </p:blipFill>
        <p:spPr>
          <a:xfrm>
            <a:off x="381000" y="6019800"/>
            <a:ext cx="3749040" cy="659241"/>
          </a:xfrm>
          <a:prstGeom prst="rect">
            <a:avLst/>
          </a:prstGeom>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 Options">
    <p:spTree>
      <p:nvGrpSpPr>
        <p:cNvPr id="1" name=""/>
        <p:cNvGrpSpPr/>
        <p:nvPr/>
      </p:nvGrpSpPr>
      <p:grpSpPr>
        <a:xfrm>
          <a:off x="0" y="0"/>
          <a:ext cx="0" cy="0"/>
          <a:chOff x="0" y="0"/>
          <a:chExt cx="0" cy="0"/>
        </a:xfrm>
      </p:grpSpPr>
      <p:pic>
        <p:nvPicPr>
          <p:cNvPr id="6" name="Picture 5" descr="BlueSlideBackground.jpg"/>
          <p:cNvPicPr>
            <a:picLocks noChangeAspect="1"/>
          </p:cNvPicPr>
          <p:nvPr userDrawn="1"/>
        </p:nvPicPr>
        <p:blipFill>
          <a:blip r:embed="rId2" cstate="print"/>
          <a:stretch>
            <a:fillRect/>
          </a:stretch>
        </p:blipFill>
        <p:spPr>
          <a:xfrm>
            <a:off x="-3048" y="0"/>
            <a:ext cx="9144000" cy="1143000"/>
          </a:xfrm>
          <a:prstGeom prst="rect">
            <a:avLst/>
          </a:prstGeom>
        </p:spPr>
      </p:pic>
      <p:sp>
        <p:nvSpPr>
          <p:cNvPr id="5" name="Content Placeholder 2"/>
          <p:cNvSpPr>
            <a:spLocks noGrp="1"/>
          </p:cNvSpPr>
          <p:nvPr>
            <p:ph idx="1"/>
          </p:nvPr>
        </p:nvSpPr>
        <p:spPr>
          <a:xfrm>
            <a:off x="804673" y="1325366"/>
            <a:ext cx="7549286" cy="4755394"/>
          </a:xfrm>
        </p:spPr>
        <p:txBody>
          <a:bodyPr>
            <a:normAutofit/>
          </a:bodyPr>
          <a:lstStyle/>
          <a:p>
            <a:pPr lvl="1">
              <a:buNone/>
            </a:pPr>
            <a:endParaRPr lang="en-US" sz="1800" dirty="0" smtClean="0">
              <a:latin typeface="Century Gothic" pitchFamily="34" charset="0"/>
            </a:endParaRPr>
          </a:p>
        </p:txBody>
      </p:sp>
      <p:sp>
        <p:nvSpPr>
          <p:cNvPr id="7" name="Title 8"/>
          <p:cNvSpPr>
            <a:spLocks noGrp="1"/>
          </p:cNvSpPr>
          <p:nvPr>
            <p:ph type="title"/>
          </p:nvPr>
        </p:nvSpPr>
        <p:spPr>
          <a:xfrm>
            <a:off x="-6096" y="228600"/>
            <a:ext cx="8229600" cy="815340"/>
          </a:xfrm>
          <a:prstGeom prst="rect">
            <a:avLst/>
          </a:prstGeom>
        </p:spPr>
        <p:txBody>
          <a:bodyPr/>
          <a:lstStyle>
            <a:lvl1pPr algn="l">
              <a:defRPr sz="2800" b="1"/>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 Bars">
    <p:spTree>
      <p:nvGrpSpPr>
        <p:cNvPr id="1" name=""/>
        <p:cNvGrpSpPr/>
        <p:nvPr/>
      </p:nvGrpSpPr>
      <p:grpSpPr>
        <a:xfrm>
          <a:off x="0" y="0"/>
          <a:ext cx="0" cy="0"/>
          <a:chOff x="0" y="0"/>
          <a:chExt cx="0" cy="0"/>
        </a:xfrm>
      </p:grpSpPr>
      <p:pic>
        <p:nvPicPr>
          <p:cNvPr id="10" name="Picture 3"/>
          <p:cNvPicPr>
            <a:picLocks noChangeAspect="1" noChangeArrowheads="1"/>
          </p:cNvPicPr>
          <p:nvPr userDrawn="1"/>
        </p:nvPicPr>
        <p:blipFill>
          <a:blip r:embed="rId2" cstate="print"/>
          <a:srcRect/>
          <a:stretch>
            <a:fillRect/>
          </a:stretch>
        </p:blipFill>
        <p:spPr bwMode="auto">
          <a:xfrm>
            <a:off x="185737" y="0"/>
            <a:ext cx="8958263" cy="1157474"/>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7" name="Picture 3"/>
          <p:cNvPicPr>
            <a:picLocks noChangeAspect="1" noChangeArrowheads="1"/>
          </p:cNvPicPr>
          <p:nvPr userDrawn="1"/>
        </p:nvPicPr>
        <p:blipFill>
          <a:blip r:embed="rId9" cstate="print"/>
          <a:srcRect/>
          <a:stretch>
            <a:fillRect/>
          </a:stretch>
        </p:blipFill>
        <p:spPr bwMode="auto">
          <a:xfrm>
            <a:off x="185737" y="0"/>
            <a:ext cx="8958263" cy="1157474"/>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4" r:id="rId2"/>
    <p:sldLayoutId id="2147483650" r:id="rId3"/>
    <p:sldLayoutId id="2147483661" r:id="rId4"/>
    <p:sldLayoutId id="2147483655" r:id="rId5"/>
    <p:sldLayoutId id="2147483651" r:id="rId6"/>
    <p:sldLayoutId id="2147483653" r:id="rId7"/>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hyperlink" Target="mailto:Terry.Mitchell@JacksonThornton.com"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457200" y="274638"/>
            <a:ext cx="7848600" cy="715962"/>
          </a:xfrm>
          <a:prstGeom prst="rect">
            <a:avLst/>
          </a:prstGeom>
        </p:spPr>
        <p:txBody>
          <a:bodyPr>
            <a:normAutofit fontScale="90000"/>
          </a:bodyPr>
          <a:lstStyle/>
          <a:p>
            <a:endParaRPr lang="en-US" dirty="0"/>
          </a:p>
        </p:txBody>
      </p:sp>
      <p:pic>
        <p:nvPicPr>
          <p:cNvPr id="2051" name="Picture 3"/>
          <p:cNvPicPr>
            <a:picLocks noChangeAspect="1" noChangeArrowheads="1"/>
          </p:cNvPicPr>
          <p:nvPr/>
        </p:nvPicPr>
        <p:blipFill>
          <a:blip r:embed="rId3" cstate="print"/>
          <a:srcRect/>
          <a:stretch>
            <a:fillRect/>
          </a:stretch>
        </p:blipFill>
        <p:spPr bwMode="auto">
          <a:xfrm>
            <a:off x="185737" y="0"/>
            <a:ext cx="8958263" cy="1157474"/>
          </a:xfrm>
          <a:prstGeom prst="rect">
            <a:avLst/>
          </a:prstGeom>
          <a:noFill/>
          <a:ln w="9525">
            <a:noFill/>
            <a:miter lim="800000"/>
            <a:headEnd/>
            <a:tailEnd/>
          </a:ln>
        </p:spPr>
      </p:pic>
      <p:sp>
        <p:nvSpPr>
          <p:cNvPr id="7" name="Rectangle 6"/>
          <p:cNvSpPr/>
          <p:nvPr/>
        </p:nvSpPr>
        <p:spPr>
          <a:xfrm>
            <a:off x="0" y="2249062"/>
            <a:ext cx="9144000" cy="2371725"/>
          </a:xfrm>
          <a:prstGeom prst="rect">
            <a:avLst/>
          </a:prstGeom>
          <a:solidFill>
            <a:srgbClr val="002F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entury Gothic" pitchFamily="34" charset="0"/>
              </a:rPr>
              <a:t>Key Performance Plans For Excellence</a:t>
            </a:r>
          </a:p>
          <a:p>
            <a:pPr algn="ctr"/>
            <a:r>
              <a:rPr lang="en-US" sz="2400" b="1" dirty="0" smtClean="0">
                <a:solidFill>
                  <a:schemeClr val="bg1"/>
                </a:solidFill>
                <a:latin typeface="Century Gothic" pitchFamily="34" charset="0"/>
              </a:rPr>
              <a:t>“Great Expectations”</a:t>
            </a:r>
          </a:p>
          <a:p>
            <a:pPr algn="ctr"/>
            <a:endParaRPr lang="en-US" sz="1400" b="1" dirty="0" smtClean="0">
              <a:solidFill>
                <a:schemeClr val="bg1"/>
              </a:solidFill>
              <a:latin typeface="Century Gothic" pitchFamily="34" charset="0"/>
            </a:endParaRPr>
          </a:p>
          <a:p>
            <a:pPr algn="ctr"/>
            <a:r>
              <a:rPr lang="en-US" sz="2000" b="1" dirty="0" smtClean="0">
                <a:solidFill>
                  <a:schemeClr val="bg1"/>
                </a:solidFill>
                <a:latin typeface="Century Gothic" pitchFamily="34" charset="0"/>
              </a:rPr>
              <a:t> </a:t>
            </a:r>
            <a:r>
              <a:rPr lang="en-US" sz="2000" i="1" dirty="0" smtClean="0">
                <a:solidFill>
                  <a:schemeClr val="bg1"/>
                </a:solidFill>
                <a:latin typeface="Century Gothic" pitchFamily="34" charset="0"/>
              </a:rPr>
              <a:t>Presented to the TVPPA Joint Conference</a:t>
            </a:r>
          </a:p>
          <a:p>
            <a:pPr algn="ctr"/>
            <a:r>
              <a:rPr lang="en-US" sz="2000" i="1" dirty="0" smtClean="0">
                <a:solidFill>
                  <a:schemeClr val="bg1"/>
                </a:solidFill>
                <a:latin typeface="Century Gothic" pitchFamily="34" charset="0"/>
              </a:rPr>
              <a:t>Huntsville, Alabama</a:t>
            </a:r>
          </a:p>
          <a:p>
            <a:pPr algn="ctr"/>
            <a:r>
              <a:rPr lang="en-US" sz="2000" i="1" dirty="0" smtClean="0">
                <a:solidFill>
                  <a:schemeClr val="bg1"/>
                </a:solidFill>
                <a:latin typeface="Century Gothic" pitchFamily="34" charset="0"/>
              </a:rPr>
              <a:t>May 18 , 2018</a:t>
            </a:r>
          </a:p>
          <a:p>
            <a:pPr algn="ctr"/>
            <a:endParaRPr lang="en-US" sz="1400" i="1" dirty="0" smtClean="0">
              <a:solidFill>
                <a:schemeClr val="bg1"/>
              </a:solidFill>
              <a:latin typeface="Century Gothic" pitchFamily="34" charset="0"/>
            </a:endParaRPr>
          </a:p>
        </p:txBody>
      </p:sp>
      <p:pic>
        <p:nvPicPr>
          <p:cNvPr id="2053" name="Picture 5"/>
          <p:cNvPicPr>
            <a:picLocks noChangeAspect="1" noChangeArrowheads="1"/>
          </p:cNvPicPr>
          <p:nvPr/>
        </p:nvPicPr>
        <p:blipFill>
          <a:blip r:embed="rId4" cstate="print"/>
          <a:srcRect/>
          <a:stretch>
            <a:fillRect/>
          </a:stretch>
        </p:blipFill>
        <p:spPr bwMode="auto">
          <a:xfrm>
            <a:off x="5834064" y="6479624"/>
            <a:ext cx="2957512" cy="378376"/>
          </a:xfrm>
          <a:prstGeom prst="rect">
            <a:avLst/>
          </a:prstGeom>
          <a:noFill/>
          <a:ln w="9525">
            <a:noFill/>
            <a:miter lim="800000"/>
            <a:headEnd/>
            <a:tailEnd/>
          </a:ln>
        </p:spPr>
      </p:pic>
      <p:sp>
        <p:nvSpPr>
          <p:cNvPr id="25" name="SessionQuestionData" descr="&lt;?xml version=&quot;1.0&quot;?&gt;&lt;AllQuestions /&gt;" hidden="1"/>
          <p:cNvSpPr txBox="1"/>
          <p:nvPr/>
        </p:nvSpPr>
        <p:spPr>
          <a:xfrm>
            <a:off x="0" y="0"/>
            <a:ext cx="0" cy="0"/>
          </a:xfrm>
          <a:prstGeom prst="rect">
            <a:avLst/>
          </a:prstGeom>
          <a:noFill/>
        </p:spPr>
        <p:txBody>
          <a:bodyPr vert="horz" rtlCol="0">
            <a:spAutoFit/>
          </a:bodyPr>
          <a:lstStyle/>
          <a:p>
            <a:endParaRPr lang="en-US"/>
          </a:p>
        </p:txBody>
      </p:sp>
      <p:sp>
        <p:nvSpPr>
          <p:cNvPr id="26" name="SessionAnswerData" descr="&lt;?xml version=&quot;1.0&quot;?&gt;&lt;AllAnswers /&gt;" hidden="1"/>
          <p:cNvSpPr txBox="1"/>
          <p:nvPr/>
        </p:nvSpPr>
        <p:spPr>
          <a:xfrm>
            <a:off x="1270000" y="0"/>
            <a:ext cx="0" cy="0"/>
          </a:xfrm>
          <a:prstGeom prst="rect">
            <a:avLst/>
          </a:prstGeom>
          <a:noFill/>
        </p:spPr>
        <p:txBody>
          <a:bodyPr vert="horz" rtlCol="0">
            <a:spAutoFit/>
          </a:bodyPr>
          <a:lstStyle/>
          <a:p>
            <a:endParaRPr lang="en-US"/>
          </a:p>
        </p:txBody>
      </p:sp>
      <p:sp>
        <p:nvSpPr>
          <p:cNvPr id="27" name="SessionResponseData" hidden="1"/>
          <p:cNvSpPr txBox="1"/>
          <p:nvPr/>
        </p:nvSpPr>
        <p:spPr>
          <a:xfrm>
            <a:off x="0" y="0"/>
            <a:ext cx="0" cy="369332"/>
          </a:xfrm>
          <a:prstGeom prst="rect">
            <a:avLst/>
          </a:prstGeom>
          <a:noFill/>
        </p:spPr>
        <p:txBody>
          <a:bodyPr vert="horz" rtlCol="0">
            <a:spAutoFit/>
          </a:bodyPr>
          <a:lstStyle/>
          <a:p>
            <a:endParaRPr lang="en-US"/>
          </a:p>
        </p:txBody>
      </p:sp>
      <p:sp>
        <p:nvSpPr>
          <p:cNvPr id="28" name="SessionPresentationSettingsData" descr="&lt;?xml version=&quot;1.0&quot;?&gt;&lt;Settings&gt;&lt;answerBulletFormat&gt;Numeric&lt;/answerBulletFormat&gt;&lt;answerNowAutoInsert&gt;No&lt;/answerNowAutoInsert&gt;&lt;answerNowStyle&gt;Explosion&lt;/answerNowStyle&gt;&lt;answerNowText&gt;Answer Now&lt;/answerNowText&gt;&lt;chartColors&gt;Use PowerPoint Color Scheme&lt;/chartColors&gt;&lt;chartType&gt;Horizontal&lt;/chartType&gt;&lt;correctAnswerIndicator&gt;Checkmark&lt;/correctAnswerIndicator&gt;&lt;countdownAutoInsert&gt;No&lt;/countdownAutoInsert&gt;&lt;countdownSeconds&gt;10&lt;/countdownSeconds&gt;&lt;countdownSound&gt;TicToc.wav&lt;/countdownSound&gt;&lt;countdownStyle&gt;Box&lt;/countdownStyle&gt;&lt;gridAutoInsert&gt;No&lt;/gridAutoInsert&gt;&lt;gridFillStyle&gt;Answered&lt;/gridFillStyle&gt;&lt;gridFillColor&gt;255,255,0&lt;/gridFillColor&gt;&lt;ChartModel&gt;3D&lt;/ChartModel&gt;&lt;SimulatedVoteCount&gt;50&lt;/SimulatedVoteCount&gt;&lt;gridColor&gt;208,216,232&lt;/gridColor&gt;&lt;gridAlternateColor&gt;79,129,189&lt;/gridAlternateColor&gt;&lt;gridIncorrectColor&gt;&lt;/gridIncorrectColor&gt;&lt;gridOpacity&gt;100%&lt;/gridOpacity&gt;&lt;gridTextStyle&gt;Keypad #&lt;/gridTextStyle&gt;&lt;inputSource&gt;Simulated Data&lt;/inputSource&gt;&lt;multipleResponseDivisor&gt;# of Responses&lt;/multipleResponseDivisor&gt;&lt;participantsLeaderBoard&gt;5&lt;/participantsLeaderBoard&gt;&lt;percentageDecimalPlaces&gt;0&lt;/percentageDecimalPlaces&gt;&lt;responseCounterAutoInsert&gt;No&lt;/responseCounterAutoInsert&gt;&lt;responseCounterStyle&gt;Oval&lt;/responseCounterStyle&gt;&lt;responseCounterDisplayValue&gt;# of Votes Received&lt;/responseCounterDisplayValue&gt;&lt;insertObjectUsingColor&gt;Blue&lt;/insertObjectUsingColor&gt;&lt;showResults&gt;Yes&lt;/showResults&gt;&lt;teamColors&gt;User Defined&lt;/teamColors&gt;&lt;teamIdentificationType&gt;None&lt;/teamIdentificationType&gt;&lt;teamScoringType&gt;Voting pads only&lt;/teamScoringType&gt;&lt;teamScoringDecimalPlaces&gt;1&lt;/teamScoringDecimalPlaces&gt;&lt;teamIdentificationItem&gt;&lt;/teamIdentificationItem&gt;&lt;teamsLeaderBoard&gt;5&lt;/teamsLeaderBoard&gt;&lt;teamName1&gt;&lt;/teamName1&gt;&lt;teamName2&gt;&lt;/teamName2&gt;&lt;teamName3&gt;&lt;/teamName3&gt;&lt;teamName4&gt;&lt;/teamName4&gt;&lt;teamName5&gt;&lt;/teamName5&gt;&lt;teamName6&gt;&lt;/teamName6&gt;&lt;teamName7&gt;&lt;/teamName7&gt;&lt;teamName8&gt;&lt;/teamName8&gt;&lt;teamName9&gt;&lt;/teamName9&gt;&lt;teamName10&gt;&lt;/teamName10&gt;&lt;showControlBar&gt;Slides with EZ-VOTE Objects&lt;/showControlBar&gt;&lt;defaultCorrectPointValue&gt;100&lt;/defaultCorrectPointValue&gt;&lt;defaultIncorrectPointValue&gt;0&lt;/defaultIncorrectPointValue&gt;&lt;chartColor1&gt;187,224,227&lt;/chartColor1&gt;&lt;chartColor2&gt;51,51,153&lt;/chartColor2&gt;&lt;chartColor3&gt;0,153,153&lt;/chartColor3&gt;&lt;chartColor4&gt;153,204,0&lt;/chartColor4&gt;&lt;chartColor5&gt;128,128,128&lt;/chartColor5&gt;&lt;chartColor6&gt;0,0,0&lt;/chartColor6&gt;&lt;chartColor7&gt;0,102,204&lt;/chartColor7&gt;&lt;chartColor8&gt;204,204,255&lt;/chartColor8&gt;&lt;chartColor9&gt;255,0,0&lt;/chartColor9&gt;&lt;chartColor10&gt;255,255,0&lt;/chartColor10&gt;&lt;teamColor1&gt;187,224,227&lt;/teamColor1&gt;&lt;teamColor2&gt;51,51,153&lt;/teamColor2&gt;&lt;teamColor3&gt;0,153,153&lt;/teamColor3&gt;&lt;teamColor4&gt;153,204,0&lt;/teamColor4&gt;&lt;teamColor5&gt;128,128,128&lt;/teamColor5&gt;&lt;teamColor6&gt;0,0,0&lt;/teamColor6&gt;&lt;teamColor7&gt;0,102,204&lt;/teamColor7&gt;&lt;teamColor8&gt;204,204,255&lt;/teamColor8&gt;&lt;teamColor9&gt;255,0,0&lt;/teamColor9&gt;&lt;teamColor10&gt;255,255,0&lt;/teamColor10&gt;&lt;displayAnswerImagesDuringVote&gt;Yes&lt;/displayAnswerImagesDuringVote&gt;&lt;displayAnswerImagesWithResponses&gt;Yes&lt;/displayAnswerImagesWithResponses&gt;&lt;displayAnswerTextDuringVote&gt;Yes&lt;/displayAnswerTextDuringVote&gt;&lt;displayAnswerTextWithResponses&gt;Yes&lt;/displayAnswerTextWithResponses&gt;&lt;questionSlideID&gt;&lt;/questionSlideID&gt;&lt;controlBarState&gt;Expanded&lt;/controlBarState&gt;&lt;isGridColorKnownColor&gt;No&lt;/isGridColorKnownColor&gt;&lt;gridColorName&gt;255,255,0&lt;/gridColorName&gt;&lt;AutoRec&gt;&lt;/AutoRec&gt;&lt;AutoRecTimeIntrvl&gt;&lt;/AutoRecTimeIntrvl&gt;&lt;chartVotesView&gt;Percentage&lt;/chartVotesView&gt;&lt;chartLabelsColor&gt;0,0,0&lt;/chartLabelsColor&gt;&lt;isChartLabelColorKnownColor&gt;&lt;/isChartLabelColorKnownColor&gt;&lt;chartLabelColorName&gt;&lt;/chartLabelColorName&gt;&lt;chartXAxisLabelType&gt;Full Text&lt;/chartXAxisLabelType&gt;&lt;/Settings&gt;" hidden="1"/>
          <p:cNvSpPr txBox="1"/>
          <p:nvPr/>
        </p:nvSpPr>
        <p:spPr>
          <a:xfrm>
            <a:off x="0" y="0"/>
            <a:ext cx="0" cy="0"/>
          </a:xfrm>
          <a:prstGeom prst="rect">
            <a:avLst/>
          </a:prstGeom>
          <a:noFill/>
        </p:spPr>
        <p:txBody>
          <a:bodyPr vert="horz" rtlCol="0">
            <a:spAutoFit/>
          </a:bodyPr>
          <a:lstStyle/>
          <a:p>
            <a:endParaRPr lang="en-US"/>
          </a:p>
        </p:txBody>
      </p:sp>
      <p:pic>
        <p:nvPicPr>
          <p:cNvPr id="11" name="Picture 10" descr="JTU Consultants logo - color.jpg"/>
          <p:cNvPicPr>
            <a:picLocks noChangeAspect="1"/>
          </p:cNvPicPr>
          <p:nvPr/>
        </p:nvPicPr>
        <p:blipFill>
          <a:blip r:embed="rId5" cstate="print"/>
          <a:stretch>
            <a:fillRect/>
          </a:stretch>
        </p:blipFill>
        <p:spPr>
          <a:xfrm>
            <a:off x="304800" y="6095999"/>
            <a:ext cx="3505200" cy="61636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24968"/>
            <a:ext cx="9150096" cy="891540"/>
          </a:xfrm>
        </p:spPr>
        <p:txBody>
          <a:bodyPr/>
          <a:lstStyle/>
          <a:p>
            <a:r>
              <a:rPr lang="en-US" dirty="0" smtClean="0">
                <a:solidFill>
                  <a:schemeClr val="bg1"/>
                </a:solidFill>
              </a:rPr>
              <a:t>VII.   Things to Consider When Establishing Performance Plan for Excellence with Expectations</a:t>
            </a:r>
            <a:endParaRPr lang="en-US" dirty="0">
              <a:solidFill>
                <a:schemeClr val="bg1"/>
              </a:solidFill>
            </a:endParaRPr>
          </a:p>
        </p:txBody>
      </p:sp>
      <p:sp>
        <p:nvSpPr>
          <p:cNvPr id="4" name="Content Placeholder 1"/>
          <p:cNvSpPr>
            <a:spLocks noGrp="1"/>
          </p:cNvSpPr>
          <p:nvPr>
            <p:ph idx="1"/>
          </p:nvPr>
        </p:nvSpPr>
        <p:spPr>
          <a:xfrm>
            <a:off x="-685800" y="1219200"/>
            <a:ext cx="9829800" cy="5638800"/>
          </a:xfrm>
        </p:spPr>
        <p:txBody>
          <a:bodyPr>
            <a:normAutofit fontScale="85000" lnSpcReduction="10000"/>
          </a:bodyPr>
          <a:lstStyle/>
          <a:p>
            <a:pPr marL="1371600" lvl="2" indent="-514350">
              <a:buFont typeface="+mj-lt"/>
              <a:buAutoNum type="alphaUcPeriod" startAt="5"/>
            </a:pPr>
            <a:r>
              <a:rPr lang="en-US" sz="2700" dirty="0" smtClean="0"/>
              <a:t>Must Have Measures that Your Employees can Impact and Help Control</a:t>
            </a:r>
          </a:p>
          <a:p>
            <a:pPr marL="2286000" lvl="4" indent="-514350">
              <a:buFont typeface="+mj-lt"/>
              <a:buAutoNum type="arabicPeriod"/>
            </a:pPr>
            <a:r>
              <a:rPr lang="en-US" sz="2600" dirty="0" smtClean="0"/>
              <a:t>Need these to create buy-in from employees</a:t>
            </a:r>
          </a:p>
          <a:p>
            <a:pPr marL="2286000" lvl="4" indent="-514350">
              <a:buFont typeface="+mj-lt"/>
              <a:buAutoNum type="arabicPeriod"/>
            </a:pPr>
            <a:r>
              <a:rPr lang="en-US" sz="2600" dirty="0" smtClean="0"/>
              <a:t>Success of plan will be dependent on this</a:t>
            </a:r>
          </a:p>
          <a:p>
            <a:pPr marL="2286000" lvl="4" indent="-514350">
              <a:buFont typeface="+mj-lt"/>
              <a:buAutoNum type="arabicPeriod"/>
            </a:pPr>
            <a:r>
              <a:rPr lang="en-US" sz="2600" dirty="0" smtClean="0"/>
              <a:t>Some employees will/can impact some measures more than others; however, you need enough measures that everyone sees themselves contributing</a:t>
            </a:r>
          </a:p>
          <a:p>
            <a:pPr marL="1371600" lvl="2" indent="-514350">
              <a:buFont typeface="+mj-lt"/>
              <a:buAutoNum type="alphaUcPeriod" startAt="5"/>
            </a:pPr>
            <a:r>
              <a:rPr lang="en-US" sz="2700" dirty="0" smtClean="0"/>
              <a:t>Measures Must be Achievable-But Not a Given</a:t>
            </a:r>
          </a:p>
          <a:p>
            <a:pPr marL="2286000" lvl="4" indent="-514350">
              <a:buFont typeface="+mj-lt"/>
              <a:buAutoNum type="arabicPeriod"/>
            </a:pPr>
            <a:r>
              <a:rPr lang="en-US" sz="2600" u="sng" dirty="0" smtClean="0"/>
              <a:t>Initial plan/goals should be set to have a “guaranteed” success/payout so as to gain buy-in from employees</a:t>
            </a:r>
          </a:p>
          <a:p>
            <a:pPr marL="2286000" lvl="4" indent="-514350">
              <a:buFont typeface="+mj-lt"/>
              <a:buAutoNum type="arabicPeriod"/>
            </a:pPr>
            <a:r>
              <a:rPr lang="en-US" sz="2600" dirty="0" smtClean="0"/>
              <a:t>Goals/Standards can be progressive</a:t>
            </a:r>
          </a:p>
          <a:p>
            <a:pPr marL="1771650" lvl="4" indent="0">
              <a:buNone/>
            </a:pPr>
            <a:r>
              <a:rPr lang="en-US" sz="2600" dirty="0"/>
              <a:t>	 </a:t>
            </a:r>
            <a:r>
              <a:rPr lang="en-US" sz="2600" dirty="0" smtClean="0"/>
              <a:t>      (Start with goal for SAIDI of 60 minutes-you may 	</a:t>
            </a:r>
            <a:r>
              <a:rPr lang="en-US" sz="2600" smtClean="0"/>
              <a:t>        	        have </a:t>
            </a:r>
            <a:r>
              <a:rPr lang="en-US" sz="2600" dirty="0" smtClean="0"/>
              <a:t>to start at 75 minutes and work your way   	</a:t>
            </a:r>
            <a:r>
              <a:rPr lang="en-US" sz="2600" smtClean="0"/>
              <a:t>            	        to </a:t>
            </a:r>
            <a:r>
              <a:rPr lang="en-US" sz="2600" dirty="0" smtClean="0"/>
              <a:t>your goal)</a:t>
            </a:r>
            <a:endParaRPr lang="en-US" sz="2600" dirty="0"/>
          </a:p>
          <a:p>
            <a:pPr marL="857250" lvl="2" indent="0">
              <a:buNone/>
            </a:pPr>
            <a:r>
              <a:rPr lang="en-US" sz="2800" dirty="0" smtClean="0">
                <a:solidFill>
                  <a:prstClr val="black"/>
                </a:solidFill>
              </a:rPr>
              <a:t>									          </a:t>
            </a:r>
            <a:r>
              <a:rPr lang="en-US" sz="2100" dirty="0" smtClean="0">
                <a:solidFill>
                  <a:prstClr val="black"/>
                </a:solidFill>
              </a:rPr>
              <a:t>9</a:t>
            </a:r>
            <a:endParaRPr lang="en-US" sz="2100" dirty="0">
              <a:solidFill>
                <a:prstClr val="black"/>
              </a:solidFill>
            </a:endParaRPr>
          </a:p>
          <a:p>
            <a:pPr marL="857250" lvl="2" indent="0">
              <a:buNone/>
            </a:pPr>
            <a:endParaRPr lang="en-US" sz="2700" dirty="0" smtClean="0"/>
          </a:p>
          <a:p>
            <a:pPr marL="857250" lvl="2" indent="0">
              <a:buNone/>
            </a:pPr>
            <a:endParaRPr lang="en-US" sz="2700" dirty="0" smtClean="0"/>
          </a:p>
        </p:txBody>
      </p:sp>
    </p:spTree>
    <p:extLst>
      <p:ext uri="{BB962C8B-B14F-4D97-AF65-F5344CB8AC3E}">
        <p14:creationId xmlns:p14="http://schemas.microsoft.com/office/powerpoint/2010/main" val="4247783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r>
              <a:rPr lang="en-US" dirty="0" smtClean="0">
                <a:solidFill>
                  <a:schemeClr val="bg1"/>
                </a:solidFill>
              </a:rPr>
              <a:t>VII.   Things to Consider When Establishing Performance Plan for Excellence with Expectations</a:t>
            </a:r>
            <a:endParaRPr lang="en-US" dirty="0">
              <a:solidFill>
                <a:schemeClr val="bg1"/>
              </a:solidFill>
            </a:endParaRPr>
          </a:p>
        </p:txBody>
      </p:sp>
      <p:sp>
        <p:nvSpPr>
          <p:cNvPr id="4" name="Content Placeholder 1"/>
          <p:cNvSpPr>
            <a:spLocks noGrp="1"/>
          </p:cNvSpPr>
          <p:nvPr>
            <p:ph idx="1"/>
          </p:nvPr>
        </p:nvSpPr>
        <p:spPr>
          <a:xfrm>
            <a:off x="-685800" y="1219200"/>
            <a:ext cx="9829800" cy="5638800"/>
          </a:xfrm>
        </p:spPr>
        <p:txBody>
          <a:bodyPr>
            <a:normAutofit fontScale="92500" lnSpcReduction="10000"/>
          </a:bodyPr>
          <a:lstStyle/>
          <a:p>
            <a:pPr marL="1371600" lvl="2" indent="-514350">
              <a:buFont typeface="+mj-lt"/>
              <a:buAutoNum type="alphaUcPeriod" startAt="7"/>
            </a:pPr>
            <a:r>
              <a:rPr lang="en-US" sz="2700" dirty="0"/>
              <a:t>Performance Plan and Goals Should be Review and Adjusted Annually</a:t>
            </a:r>
          </a:p>
          <a:p>
            <a:pPr marL="2286000" lvl="4" indent="-514350">
              <a:buFont typeface="+mj-lt"/>
              <a:buAutoNum type="arabicPeriod"/>
            </a:pPr>
            <a:r>
              <a:rPr lang="en-US" sz="2600" dirty="0"/>
              <a:t>New goals and standards need to be addressed</a:t>
            </a:r>
          </a:p>
          <a:p>
            <a:pPr marL="2286000" lvl="4" indent="-514350">
              <a:buFont typeface="+mj-lt"/>
              <a:buAutoNum type="arabicPeriod"/>
            </a:pPr>
            <a:r>
              <a:rPr lang="en-US" sz="2600" dirty="0"/>
              <a:t>You plan to consistently achieve goals/measures</a:t>
            </a:r>
          </a:p>
          <a:p>
            <a:pPr marL="3200400" lvl="6" indent="-514350">
              <a:buFont typeface="+mj-lt"/>
              <a:buAutoNum type="alphaLcPeriod"/>
            </a:pPr>
            <a:r>
              <a:rPr lang="en-US" sz="2600" dirty="0"/>
              <a:t>Make them more difficult to achieve higher results/better benefits/more savings</a:t>
            </a:r>
          </a:p>
          <a:p>
            <a:pPr marL="3200400" lvl="6" indent="-514350">
              <a:buFont typeface="+mj-lt"/>
              <a:buAutoNum type="alphaLcPeriod"/>
            </a:pPr>
            <a:r>
              <a:rPr lang="en-US" sz="2600" dirty="0"/>
              <a:t>Replace old goals with new goals</a:t>
            </a:r>
          </a:p>
          <a:p>
            <a:pPr marL="1371600" lvl="2" indent="-514350">
              <a:buFont typeface="+mj-lt"/>
              <a:buAutoNum type="alphaUcPeriod" startAt="8"/>
            </a:pPr>
            <a:r>
              <a:rPr lang="en-US" sz="2700" dirty="0"/>
              <a:t>Plan to Provide Periodic Updates to Employees (as Practical)</a:t>
            </a:r>
          </a:p>
          <a:p>
            <a:pPr marL="2286000" lvl="4" indent="-514350">
              <a:buFont typeface="+mj-lt"/>
              <a:buAutoNum type="arabicPeriod"/>
            </a:pPr>
            <a:r>
              <a:rPr lang="en-US" sz="2600" dirty="0"/>
              <a:t>Keep employees involved, motivated and working to guarantee success in achieving goals</a:t>
            </a:r>
          </a:p>
          <a:p>
            <a:pPr marL="2286000" lvl="4" indent="-514350">
              <a:buFont typeface="+mj-lt"/>
              <a:buAutoNum type="arabicPeriod"/>
            </a:pPr>
            <a:r>
              <a:rPr lang="en-US" sz="2600" dirty="0" smtClean="0"/>
              <a:t>Success with plans helps to keep Board involved and supportive of efforts</a:t>
            </a:r>
          </a:p>
          <a:p>
            <a:pPr marL="857250" lvl="2" indent="0">
              <a:buNone/>
            </a:pPr>
            <a:r>
              <a:rPr lang="en-US" sz="2800" dirty="0" smtClean="0">
                <a:solidFill>
                  <a:prstClr val="black"/>
                </a:solidFill>
              </a:rPr>
              <a:t>									          </a:t>
            </a:r>
            <a:r>
              <a:rPr lang="en-US" sz="1900" dirty="0" smtClean="0">
                <a:solidFill>
                  <a:prstClr val="black"/>
                </a:solidFill>
              </a:rPr>
              <a:t>10</a:t>
            </a:r>
            <a:endParaRPr lang="en-US" sz="1900" dirty="0">
              <a:solidFill>
                <a:prstClr val="black"/>
              </a:solidFill>
            </a:endParaRPr>
          </a:p>
          <a:p>
            <a:pPr marL="857250" lvl="2" indent="0">
              <a:buNone/>
            </a:pPr>
            <a:endParaRPr lang="en-US" sz="2700" dirty="0" smtClean="0"/>
          </a:p>
          <a:p>
            <a:pPr marL="857250" lvl="2" indent="0">
              <a:buNone/>
            </a:pPr>
            <a:endParaRPr lang="en-US" sz="2700" dirty="0" smtClean="0"/>
          </a:p>
        </p:txBody>
      </p:sp>
    </p:spTree>
    <p:extLst>
      <p:ext uri="{BB962C8B-B14F-4D97-AF65-F5344CB8AC3E}">
        <p14:creationId xmlns:p14="http://schemas.microsoft.com/office/powerpoint/2010/main" val="2278758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bg1"/>
                </a:solidFill>
              </a:rPr>
              <a:t>  IX.   Where and How to Start</a:t>
            </a:r>
            <a:endParaRPr lang="en-US" dirty="0">
              <a:solidFill>
                <a:schemeClr val="bg1"/>
              </a:solidFill>
            </a:endParaRPr>
          </a:p>
        </p:txBody>
      </p:sp>
      <p:sp>
        <p:nvSpPr>
          <p:cNvPr id="4" name="Content Placeholder 3"/>
          <p:cNvSpPr>
            <a:spLocks noGrp="1"/>
          </p:cNvSpPr>
          <p:nvPr>
            <p:ph idx="1"/>
          </p:nvPr>
        </p:nvSpPr>
        <p:spPr>
          <a:xfrm>
            <a:off x="457200" y="1600200"/>
            <a:ext cx="8229600" cy="4525963"/>
          </a:xfrm>
        </p:spPr>
        <p:txBody>
          <a:bodyPr/>
          <a:lstStyle/>
          <a:p>
            <a:pPr>
              <a:buNone/>
            </a:pPr>
            <a:r>
              <a:rPr lang="en-US" dirty="0" smtClean="0"/>
              <a:t> </a:t>
            </a:r>
            <a:endParaRPr lang="en-US" dirty="0"/>
          </a:p>
        </p:txBody>
      </p:sp>
      <p:sp>
        <p:nvSpPr>
          <p:cNvPr id="5" name="Content Placeholder 1"/>
          <p:cNvSpPr txBox="1">
            <a:spLocks/>
          </p:cNvSpPr>
          <p:nvPr/>
        </p:nvSpPr>
        <p:spPr>
          <a:xfrm>
            <a:off x="-118872" y="762000"/>
            <a:ext cx="9262872" cy="60960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71600" lvl="2" indent="-514350">
              <a:buFont typeface="+mj-lt"/>
              <a:buAutoNum type="alphaUcPeriod"/>
            </a:pPr>
            <a:endParaRPr lang="en-US" sz="2800" dirty="0" smtClean="0"/>
          </a:p>
          <a:p>
            <a:pPr marL="1371600" lvl="2" indent="-514350">
              <a:buFont typeface="+mj-lt"/>
              <a:buAutoNum type="alphaUcPeriod"/>
            </a:pPr>
            <a:r>
              <a:rPr lang="en-US" sz="2800" dirty="0" smtClean="0"/>
              <a:t>Review Industry Key Ratios</a:t>
            </a:r>
          </a:p>
          <a:p>
            <a:pPr marL="1828800" lvl="3" indent="-514350">
              <a:buFont typeface="+mj-lt"/>
              <a:buAutoNum type="arabicPeriod"/>
            </a:pPr>
            <a:r>
              <a:rPr lang="en-US" sz="3000" dirty="0" smtClean="0"/>
              <a:t>Municipal Systems – APPA, Public Power Annual Directory &amp; Statistical Report</a:t>
            </a:r>
          </a:p>
          <a:p>
            <a:pPr marL="1828800" lvl="3" indent="-514350">
              <a:buFont typeface="+mj-lt"/>
              <a:buAutoNum type="arabicPeriod"/>
            </a:pPr>
            <a:r>
              <a:rPr lang="en-US" sz="3000" dirty="0" smtClean="0"/>
              <a:t>Cooperatives – CFC KRTA, Key Ratio Trend Analysis</a:t>
            </a:r>
          </a:p>
          <a:p>
            <a:pPr marL="857250" lvl="2" indent="0">
              <a:buNone/>
            </a:pPr>
            <a:endParaRPr lang="en-US" sz="2800" dirty="0" smtClean="0"/>
          </a:p>
          <a:p>
            <a:pPr marL="857250" lvl="2" indent="0">
              <a:buNone/>
            </a:pPr>
            <a:r>
              <a:rPr lang="en-US" sz="2800" dirty="0" smtClean="0"/>
              <a:t>B. Your Utility Strategic Plan</a:t>
            </a:r>
          </a:p>
          <a:p>
            <a:pPr marL="857250" lvl="2" indent="0">
              <a:buNone/>
            </a:pPr>
            <a:endParaRPr lang="en-US" sz="2800" dirty="0"/>
          </a:p>
          <a:p>
            <a:pPr marL="1371600" lvl="2" indent="-514350">
              <a:buFont typeface="+mj-lt"/>
              <a:buAutoNum type="alphaUcPeriod" startAt="3"/>
            </a:pPr>
            <a:r>
              <a:rPr lang="en-US" sz="2800" dirty="0" smtClean="0"/>
              <a:t>Your Known Deficiencies Where Improvement is Needed and Can Be Achieved</a:t>
            </a:r>
          </a:p>
          <a:p>
            <a:pPr marL="1371600" lvl="2" indent="-514350">
              <a:buFont typeface="+mj-lt"/>
              <a:buAutoNum type="alphaUcPeriod" startAt="3"/>
            </a:pPr>
            <a:endParaRPr lang="en-US" sz="2800" dirty="0" smtClean="0"/>
          </a:p>
          <a:p>
            <a:pPr marL="857250" lvl="2" indent="0">
              <a:buNone/>
            </a:pPr>
            <a:endParaRPr lang="en-US" sz="2800" dirty="0" smtClean="0"/>
          </a:p>
          <a:p>
            <a:pPr marL="1371600" lvl="2" indent="-514350">
              <a:buFont typeface="+mj-lt"/>
              <a:buAutoNum type="alphaUcPeriod"/>
            </a:pPr>
            <a:endParaRPr lang="en-US" sz="2800" dirty="0" smtClean="0"/>
          </a:p>
          <a:p>
            <a:pPr marL="1371600" lvl="2" indent="-514350">
              <a:buFont typeface="+mj-lt"/>
              <a:buAutoNum type="alphaUcPeriod"/>
            </a:pPr>
            <a:endParaRPr lang="en-US" sz="2800" dirty="0" smtClean="0"/>
          </a:p>
          <a:p>
            <a:pPr marL="0" indent="0">
              <a:buNone/>
            </a:pPr>
            <a:endParaRPr lang="en-US" dirty="0"/>
          </a:p>
        </p:txBody>
      </p:sp>
      <p:sp>
        <p:nvSpPr>
          <p:cNvPr id="2" name="Rectangle 1"/>
          <p:cNvSpPr/>
          <p:nvPr/>
        </p:nvSpPr>
        <p:spPr>
          <a:xfrm>
            <a:off x="8534400" y="6327282"/>
            <a:ext cx="441146" cy="369332"/>
          </a:xfrm>
          <a:prstGeom prst="rect">
            <a:avLst/>
          </a:prstGeom>
        </p:spPr>
        <p:txBody>
          <a:bodyPr wrap="none">
            <a:spAutoFit/>
          </a:bodyPr>
          <a:lstStyle/>
          <a:p>
            <a:pPr lvl="0"/>
            <a:r>
              <a:rPr lang="en-US" dirty="0" smtClean="0">
                <a:solidFill>
                  <a:prstClr val="black"/>
                </a:solidFill>
              </a:rPr>
              <a:t>11</a:t>
            </a:r>
            <a:endParaRPr lang="en-US" dirty="0">
              <a:solidFill>
                <a:prstClr val="black"/>
              </a:solidFill>
            </a:endParaRPr>
          </a:p>
        </p:txBody>
      </p:sp>
    </p:spTree>
    <p:extLst>
      <p:ext uri="{BB962C8B-B14F-4D97-AF65-F5344CB8AC3E}">
        <p14:creationId xmlns:p14="http://schemas.microsoft.com/office/powerpoint/2010/main" val="3887609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pPr algn="ctr"/>
            <a:r>
              <a:rPr lang="en-US" dirty="0" smtClean="0">
                <a:solidFill>
                  <a:schemeClr val="bg1"/>
                </a:solidFill>
              </a:rPr>
              <a:t>AREAS AND STANDARDS TO CONSIDER:</a:t>
            </a:r>
            <a:endParaRPr lang="en-US" dirty="0">
              <a:solidFill>
                <a:schemeClr val="bg1"/>
              </a:solidFill>
            </a:endParaRPr>
          </a:p>
        </p:txBody>
      </p:sp>
      <p:sp>
        <p:nvSpPr>
          <p:cNvPr id="4" name="Content Placeholder 1"/>
          <p:cNvSpPr>
            <a:spLocks noGrp="1"/>
          </p:cNvSpPr>
          <p:nvPr>
            <p:ph idx="1"/>
          </p:nvPr>
        </p:nvSpPr>
        <p:spPr>
          <a:xfrm>
            <a:off x="-685800" y="1219200"/>
            <a:ext cx="9829800" cy="5181600"/>
          </a:xfrm>
        </p:spPr>
        <p:txBody>
          <a:bodyPr>
            <a:normAutofit/>
          </a:bodyPr>
          <a:lstStyle/>
          <a:p>
            <a:pPr marL="1371600" lvl="2" indent="-514350">
              <a:buFont typeface="+mj-lt"/>
              <a:buAutoNum type="alphaUcPeriod"/>
            </a:pPr>
            <a:endParaRPr lang="en-US" sz="2700" dirty="0" smtClean="0"/>
          </a:p>
          <a:p>
            <a:pPr marL="857250" lvl="2" indent="0">
              <a:buNone/>
            </a:pPr>
            <a:r>
              <a:rPr lang="en-US" sz="2700" dirty="0" smtClean="0"/>
              <a:t>Customer Satisfaction - </a:t>
            </a:r>
            <a:endParaRPr lang="en-US" sz="2800" dirty="0"/>
          </a:p>
          <a:p>
            <a:pPr marL="857250" lvl="2" indent="0">
              <a:buNone/>
            </a:pPr>
            <a:r>
              <a:rPr lang="en-US" sz="2800" dirty="0"/>
              <a:t>	</a:t>
            </a:r>
            <a:r>
              <a:rPr lang="en-US" sz="2800" dirty="0" smtClean="0"/>
              <a:t>	Member Satisfaction Score</a:t>
            </a:r>
          </a:p>
          <a:p>
            <a:pPr marL="857250" lvl="2" indent="0">
              <a:buNone/>
            </a:pPr>
            <a:r>
              <a:rPr lang="en-US" sz="2800" dirty="0"/>
              <a:t>	</a:t>
            </a:r>
            <a:r>
              <a:rPr lang="en-US" sz="2800" dirty="0" smtClean="0"/>
              <a:t>	Member Requests – </a:t>
            </a:r>
          </a:p>
          <a:p>
            <a:pPr marL="857250" lvl="2" indent="0">
              <a:buNone/>
            </a:pPr>
            <a:r>
              <a:rPr lang="en-US" sz="2800" dirty="0"/>
              <a:t>	</a:t>
            </a:r>
            <a:r>
              <a:rPr lang="en-US" sz="2800" dirty="0" smtClean="0"/>
              <a:t>		# days for staking job</a:t>
            </a:r>
          </a:p>
          <a:p>
            <a:pPr marL="857250" lvl="2" indent="0">
              <a:buNone/>
            </a:pPr>
            <a:r>
              <a:rPr lang="en-US" sz="2800" dirty="0"/>
              <a:t>	</a:t>
            </a:r>
            <a:r>
              <a:rPr lang="en-US" sz="2800" dirty="0" smtClean="0"/>
              <a:t>		# </a:t>
            </a:r>
            <a:r>
              <a:rPr lang="en-US" sz="2800" dirty="0"/>
              <a:t>days for </a:t>
            </a:r>
            <a:r>
              <a:rPr lang="en-US" sz="2800" dirty="0" smtClean="0"/>
              <a:t>new construction</a:t>
            </a:r>
          </a:p>
          <a:p>
            <a:pPr marL="857250" lvl="2" indent="0">
              <a:buNone/>
            </a:pPr>
            <a:r>
              <a:rPr lang="en-US" sz="2800" dirty="0"/>
              <a:t>	</a:t>
            </a:r>
            <a:r>
              <a:rPr lang="en-US" sz="2800" dirty="0" smtClean="0"/>
              <a:t>		# </a:t>
            </a:r>
            <a:r>
              <a:rPr lang="en-US" sz="2800" dirty="0"/>
              <a:t>days for </a:t>
            </a:r>
            <a:r>
              <a:rPr lang="en-US" sz="2800" dirty="0" smtClean="0"/>
              <a:t>area light repair</a:t>
            </a:r>
          </a:p>
          <a:p>
            <a:pPr marL="857250" lvl="2" indent="0">
              <a:buNone/>
            </a:pPr>
            <a:r>
              <a:rPr lang="en-US" sz="2800" dirty="0"/>
              <a:t>	</a:t>
            </a:r>
            <a:r>
              <a:rPr lang="en-US" sz="2800" dirty="0" smtClean="0"/>
              <a:t>		# </a:t>
            </a:r>
            <a:r>
              <a:rPr lang="en-US" sz="2800" dirty="0"/>
              <a:t>days for </a:t>
            </a:r>
            <a:r>
              <a:rPr lang="en-US" sz="2800" dirty="0" smtClean="0"/>
              <a:t>tree trimming</a:t>
            </a:r>
          </a:p>
          <a:p>
            <a:pPr marL="857250" lvl="2" indent="0">
              <a:buNone/>
            </a:pPr>
            <a:r>
              <a:rPr lang="en-US" sz="2800" dirty="0"/>
              <a:t>	</a:t>
            </a:r>
            <a:r>
              <a:rPr lang="en-US" sz="2800" dirty="0" smtClean="0"/>
              <a:t>	Employee Availability for Customer Needs</a:t>
            </a:r>
            <a:endParaRPr lang="en-US" sz="2800" dirty="0"/>
          </a:p>
          <a:p>
            <a:pPr marL="857250" lvl="2" indent="0">
              <a:buNone/>
            </a:pPr>
            <a:r>
              <a:rPr lang="en-US" sz="2800" dirty="0" smtClean="0"/>
              <a:t>		</a:t>
            </a:r>
          </a:p>
        </p:txBody>
      </p:sp>
      <p:sp>
        <p:nvSpPr>
          <p:cNvPr id="2" name="Rectangle 1"/>
          <p:cNvSpPr/>
          <p:nvPr/>
        </p:nvSpPr>
        <p:spPr>
          <a:xfrm>
            <a:off x="8458200" y="6324600"/>
            <a:ext cx="441146" cy="369332"/>
          </a:xfrm>
          <a:prstGeom prst="rect">
            <a:avLst/>
          </a:prstGeom>
        </p:spPr>
        <p:txBody>
          <a:bodyPr wrap="none">
            <a:spAutoFit/>
          </a:bodyPr>
          <a:lstStyle/>
          <a:p>
            <a:pPr lvl="0"/>
            <a:r>
              <a:rPr lang="en-US" dirty="0" smtClean="0">
                <a:solidFill>
                  <a:prstClr val="black"/>
                </a:solidFill>
              </a:rPr>
              <a:t>12</a:t>
            </a:r>
            <a:endParaRPr lang="en-US" dirty="0">
              <a:solidFill>
                <a:prstClr val="black"/>
              </a:solidFill>
            </a:endParaRPr>
          </a:p>
        </p:txBody>
      </p:sp>
    </p:spTree>
    <p:extLst>
      <p:ext uri="{BB962C8B-B14F-4D97-AF65-F5344CB8AC3E}">
        <p14:creationId xmlns:p14="http://schemas.microsoft.com/office/powerpoint/2010/main" val="3342622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pPr algn="ctr"/>
            <a:r>
              <a:rPr lang="en-US" dirty="0" smtClean="0">
                <a:solidFill>
                  <a:schemeClr val="bg1"/>
                </a:solidFill>
              </a:rPr>
              <a:t>AREAS AND STANDARDS TO CONSIDER:</a:t>
            </a:r>
            <a:endParaRPr lang="en-US" dirty="0">
              <a:solidFill>
                <a:schemeClr val="bg1"/>
              </a:solidFill>
            </a:endParaRPr>
          </a:p>
        </p:txBody>
      </p:sp>
      <p:sp>
        <p:nvSpPr>
          <p:cNvPr id="4" name="Content Placeholder 1"/>
          <p:cNvSpPr>
            <a:spLocks noGrp="1"/>
          </p:cNvSpPr>
          <p:nvPr>
            <p:ph idx="1"/>
          </p:nvPr>
        </p:nvSpPr>
        <p:spPr>
          <a:xfrm>
            <a:off x="-685800" y="1219200"/>
            <a:ext cx="9829800" cy="5181600"/>
          </a:xfrm>
        </p:spPr>
        <p:txBody>
          <a:bodyPr>
            <a:normAutofit/>
          </a:bodyPr>
          <a:lstStyle/>
          <a:p>
            <a:pPr marL="1371600" lvl="2" indent="-514350">
              <a:buFont typeface="+mj-lt"/>
              <a:buAutoNum type="alphaUcPeriod"/>
            </a:pPr>
            <a:endParaRPr lang="en-US" sz="2700" dirty="0" smtClean="0"/>
          </a:p>
          <a:p>
            <a:pPr marL="857250" lvl="2" indent="0">
              <a:buNone/>
            </a:pPr>
            <a:r>
              <a:rPr lang="en-US" sz="2700" dirty="0" smtClean="0"/>
              <a:t>Reliability - </a:t>
            </a:r>
            <a:endParaRPr lang="en-US" sz="2800" dirty="0"/>
          </a:p>
          <a:p>
            <a:pPr marL="857250" lvl="2" indent="0">
              <a:buNone/>
            </a:pPr>
            <a:r>
              <a:rPr lang="en-US" sz="2800" dirty="0"/>
              <a:t>	</a:t>
            </a:r>
            <a:r>
              <a:rPr lang="en-US" sz="2800" dirty="0" smtClean="0"/>
              <a:t>	SAIDI, ASAI, SAIFI ratios</a:t>
            </a:r>
          </a:p>
          <a:p>
            <a:pPr marL="857250" lvl="2" indent="0">
              <a:buNone/>
            </a:pPr>
            <a:r>
              <a:rPr lang="en-US" sz="2800" dirty="0"/>
              <a:t>	</a:t>
            </a:r>
            <a:r>
              <a:rPr lang="en-US" sz="2800" dirty="0" smtClean="0"/>
              <a:t>	ROW Program</a:t>
            </a:r>
          </a:p>
          <a:p>
            <a:pPr marL="857250" lvl="2" indent="0">
              <a:buNone/>
            </a:pPr>
            <a:r>
              <a:rPr lang="en-US" sz="2800" dirty="0"/>
              <a:t>	</a:t>
            </a:r>
            <a:r>
              <a:rPr lang="en-US" sz="2800" dirty="0" smtClean="0"/>
              <a:t>	Pole Inspection/Replacement Program</a:t>
            </a:r>
          </a:p>
          <a:p>
            <a:pPr marL="857250" lvl="2" indent="0">
              <a:buNone/>
            </a:pPr>
            <a:r>
              <a:rPr lang="en-US" sz="2800" dirty="0"/>
              <a:t>	</a:t>
            </a:r>
            <a:r>
              <a:rPr lang="en-US" sz="2800" dirty="0" smtClean="0"/>
              <a:t>	Duration and frequency of Outages	</a:t>
            </a:r>
          </a:p>
        </p:txBody>
      </p:sp>
      <p:sp>
        <p:nvSpPr>
          <p:cNvPr id="2" name="Rectangle 1"/>
          <p:cNvSpPr/>
          <p:nvPr/>
        </p:nvSpPr>
        <p:spPr>
          <a:xfrm>
            <a:off x="8534400" y="6400800"/>
            <a:ext cx="441146" cy="369332"/>
          </a:xfrm>
          <a:prstGeom prst="rect">
            <a:avLst/>
          </a:prstGeom>
        </p:spPr>
        <p:txBody>
          <a:bodyPr wrap="none">
            <a:spAutoFit/>
          </a:bodyPr>
          <a:lstStyle/>
          <a:p>
            <a:pPr lvl="0"/>
            <a:r>
              <a:rPr lang="en-US" dirty="0" smtClean="0">
                <a:solidFill>
                  <a:prstClr val="black"/>
                </a:solidFill>
              </a:rPr>
              <a:t>13</a:t>
            </a:r>
            <a:endParaRPr lang="en-US" dirty="0">
              <a:solidFill>
                <a:prstClr val="black"/>
              </a:solidFill>
            </a:endParaRPr>
          </a:p>
        </p:txBody>
      </p:sp>
    </p:spTree>
    <p:extLst>
      <p:ext uri="{BB962C8B-B14F-4D97-AF65-F5344CB8AC3E}">
        <p14:creationId xmlns:p14="http://schemas.microsoft.com/office/powerpoint/2010/main" val="722060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pPr algn="ctr"/>
            <a:r>
              <a:rPr lang="en-US" dirty="0" smtClean="0">
                <a:solidFill>
                  <a:schemeClr val="bg1"/>
                </a:solidFill>
              </a:rPr>
              <a:t>AREAS AND STANDARDS TO CONSIDER:</a:t>
            </a:r>
            <a:endParaRPr lang="en-US" dirty="0">
              <a:solidFill>
                <a:schemeClr val="bg1"/>
              </a:solidFill>
            </a:endParaRPr>
          </a:p>
        </p:txBody>
      </p:sp>
      <p:sp>
        <p:nvSpPr>
          <p:cNvPr id="4" name="Content Placeholder 1"/>
          <p:cNvSpPr>
            <a:spLocks noGrp="1"/>
          </p:cNvSpPr>
          <p:nvPr>
            <p:ph idx="1"/>
          </p:nvPr>
        </p:nvSpPr>
        <p:spPr>
          <a:xfrm>
            <a:off x="-685800" y="1219200"/>
            <a:ext cx="9829800" cy="5181600"/>
          </a:xfrm>
        </p:spPr>
        <p:txBody>
          <a:bodyPr>
            <a:normAutofit/>
          </a:bodyPr>
          <a:lstStyle/>
          <a:p>
            <a:pPr marL="1371600" lvl="2" indent="-514350">
              <a:buFont typeface="+mj-lt"/>
              <a:buAutoNum type="alphaUcPeriod"/>
            </a:pPr>
            <a:endParaRPr lang="en-US" sz="2700" dirty="0" smtClean="0"/>
          </a:p>
          <a:p>
            <a:pPr marL="857250" lvl="2" indent="0">
              <a:buNone/>
            </a:pPr>
            <a:r>
              <a:rPr lang="en-US" sz="2700" dirty="0" smtClean="0"/>
              <a:t>Workplace Safety - </a:t>
            </a:r>
            <a:endParaRPr lang="en-US" sz="2800" dirty="0"/>
          </a:p>
          <a:p>
            <a:pPr marL="857250" lvl="2" indent="0">
              <a:buNone/>
            </a:pPr>
            <a:r>
              <a:rPr lang="en-US" sz="2800" dirty="0"/>
              <a:t>	</a:t>
            </a:r>
            <a:r>
              <a:rPr lang="en-US" sz="2800" dirty="0" smtClean="0"/>
              <a:t>	OSHA Recordable Incidents</a:t>
            </a:r>
          </a:p>
          <a:p>
            <a:r>
              <a:rPr lang="en-US" sz="2800" dirty="0"/>
              <a:t>	</a:t>
            </a:r>
            <a:r>
              <a:rPr lang="en-US" sz="2800" dirty="0" smtClean="0"/>
              <a:t>	</a:t>
            </a:r>
            <a:r>
              <a:rPr lang="en-US" b="1" dirty="0"/>
              <a:t> </a:t>
            </a:r>
            <a:r>
              <a:rPr lang="en-US" dirty="0"/>
              <a:t>Long Time Incidents/ Total Reported Injuries</a:t>
            </a:r>
            <a:endParaRPr lang="en-US" sz="2400" dirty="0"/>
          </a:p>
          <a:p>
            <a:r>
              <a:rPr lang="en-US" dirty="0"/>
              <a:t>	</a:t>
            </a:r>
            <a:r>
              <a:rPr lang="en-US" dirty="0" smtClean="0"/>
              <a:t>	 Hours </a:t>
            </a:r>
            <a:r>
              <a:rPr lang="en-US" dirty="0"/>
              <a:t>Driven/Vehicle Accident</a:t>
            </a:r>
            <a:endParaRPr lang="en-US" sz="2400" dirty="0"/>
          </a:p>
          <a:p>
            <a:pPr marL="1828800" lvl="4" indent="0">
              <a:buNone/>
            </a:pPr>
            <a:r>
              <a:rPr lang="en-US" sz="2800" dirty="0" smtClean="0"/>
              <a:t> Workers Compensation Experience Modifier</a:t>
            </a:r>
            <a:endParaRPr lang="en-US" sz="2800" dirty="0"/>
          </a:p>
          <a:p>
            <a:pPr marL="857250" lvl="2" indent="0">
              <a:buNone/>
            </a:pPr>
            <a:r>
              <a:rPr lang="en-US" sz="2800" dirty="0"/>
              <a:t>	</a:t>
            </a:r>
            <a:r>
              <a:rPr lang="en-US" sz="2800" dirty="0" smtClean="0"/>
              <a:t>		</a:t>
            </a:r>
          </a:p>
        </p:txBody>
      </p:sp>
      <p:sp>
        <p:nvSpPr>
          <p:cNvPr id="2" name="Rectangle 1"/>
          <p:cNvSpPr/>
          <p:nvPr/>
        </p:nvSpPr>
        <p:spPr>
          <a:xfrm>
            <a:off x="8382000" y="6324600"/>
            <a:ext cx="569387" cy="369332"/>
          </a:xfrm>
          <a:prstGeom prst="rect">
            <a:avLst/>
          </a:prstGeom>
        </p:spPr>
        <p:txBody>
          <a:bodyPr wrap="none">
            <a:spAutoFit/>
          </a:bodyPr>
          <a:lstStyle/>
          <a:p>
            <a:pPr lvl="0"/>
            <a:r>
              <a:rPr lang="en-US" dirty="0" smtClean="0">
                <a:solidFill>
                  <a:prstClr val="black"/>
                </a:solidFill>
              </a:rPr>
              <a:t>  14</a:t>
            </a:r>
            <a:endParaRPr lang="en-US" dirty="0">
              <a:solidFill>
                <a:prstClr val="black"/>
              </a:solidFill>
            </a:endParaRPr>
          </a:p>
        </p:txBody>
      </p:sp>
    </p:spTree>
    <p:extLst>
      <p:ext uri="{BB962C8B-B14F-4D97-AF65-F5344CB8AC3E}">
        <p14:creationId xmlns:p14="http://schemas.microsoft.com/office/powerpoint/2010/main" val="4025821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pPr algn="ctr"/>
            <a:r>
              <a:rPr lang="en-US" dirty="0" smtClean="0">
                <a:solidFill>
                  <a:schemeClr val="bg1"/>
                </a:solidFill>
              </a:rPr>
              <a:t>AREAS AND STANDARDS TO CONSIDER:</a:t>
            </a:r>
            <a:endParaRPr lang="en-US" dirty="0">
              <a:solidFill>
                <a:schemeClr val="bg1"/>
              </a:solidFill>
            </a:endParaRPr>
          </a:p>
        </p:txBody>
      </p:sp>
      <p:sp>
        <p:nvSpPr>
          <p:cNvPr id="4" name="Content Placeholder 1"/>
          <p:cNvSpPr>
            <a:spLocks noGrp="1"/>
          </p:cNvSpPr>
          <p:nvPr>
            <p:ph idx="1"/>
          </p:nvPr>
        </p:nvSpPr>
        <p:spPr>
          <a:xfrm>
            <a:off x="-685800" y="1219200"/>
            <a:ext cx="9829800" cy="5181600"/>
          </a:xfrm>
        </p:spPr>
        <p:txBody>
          <a:bodyPr>
            <a:normAutofit/>
          </a:bodyPr>
          <a:lstStyle/>
          <a:p>
            <a:pPr marL="1371600" lvl="2" indent="-514350">
              <a:buFont typeface="+mj-lt"/>
              <a:buAutoNum type="alphaUcPeriod"/>
            </a:pPr>
            <a:endParaRPr lang="en-US" sz="2700" dirty="0" smtClean="0"/>
          </a:p>
          <a:p>
            <a:pPr marL="857250" lvl="2" indent="0">
              <a:buNone/>
            </a:pPr>
            <a:r>
              <a:rPr lang="en-US" sz="2700" dirty="0" smtClean="0"/>
              <a:t>Workplace Goals - </a:t>
            </a:r>
            <a:endParaRPr lang="en-US" sz="2800" dirty="0"/>
          </a:p>
          <a:p>
            <a:pPr marL="857250" lvl="2" indent="0">
              <a:buNone/>
            </a:pPr>
            <a:r>
              <a:rPr lang="en-US" sz="2800" dirty="0"/>
              <a:t>	</a:t>
            </a:r>
            <a:r>
              <a:rPr lang="en-US" sz="2800" dirty="0" smtClean="0"/>
              <a:t>	</a:t>
            </a:r>
            <a:r>
              <a:rPr lang="en-US" sz="2800" dirty="0"/>
              <a:t> Overtime Hours/Regular Hours</a:t>
            </a:r>
            <a:endParaRPr lang="en-US" sz="2800" dirty="0" smtClean="0"/>
          </a:p>
          <a:p>
            <a:r>
              <a:rPr lang="en-US" sz="2800" dirty="0"/>
              <a:t>	</a:t>
            </a:r>
            <a:r>
              <a:rPr lang="en-US" sz="2800" dirty="0" smtClean="0"/>
              <a:t>	</a:t>
            </a:r>
            <a:r>
              <a:rPr lang="en-US" b="1" dirty="0"/>
              <a:t> </a:t>
            </a:r>
            <a:r>
              <a:rPr lang="en-US" dirty="0"/>
              <a:t>Sick Leave Days/Employee</a:t>
            </a:r>
            <a:endParaRPr lang="en-US" sz="2400" dirty="0"/>
          </a:p>
          <a:p>
            <a:r>
              <a:rPr lang="en-US" dirty="0"/>
              <a:t>	</a:t>
            </a:r>
            <a:r>
              <a:rPr lang="en-US" dirty="0" smtClean="0"/>
              <a:t>	 </a:t>
            </a:r>
            <a:r>
              <a:rPr lang="en-US" dirty="0"/>
              <a:t>Medical Insurance Loss Ratio </a:t>
            </a:r>
            <a:r>
              <a:rPr lang="en-US" dirty="0" smtClean="0"/>
              <a:t>						(claims/amount paid                                         			  in </a:t>
            </a:r>
            <a:r>
              <a:rPr lang="en-US" dirty="0"/>
              <a:t>insurance premiums</a:t>
            </a:r>
            <a:r>
              <a:rPr lang="en-US" dirty="0" smtClean="0"/>
              <a:t>)</a:t>
            </a:r>
          </a:p>
          <a:p>
            <a:pPr marL="1828800" lvl="4" indent="0">
              <a:buNone/>
            </a:pPr>
            <a:r>
              <a:rPr lang="en-US" dirty="0" smtClean="0"/>
              <a:t>  </a:t>
            </a:r>
            <a:r>
              <a:rPr lang="en-US" sz="2800" dirty="0" smtClean="0"/>
              <a:t>Meters Served/Employee</a:t>
            </a:r>
          </a:p>
          <a:p>
            <a:pPr marL="1828800" lvl="4" indent="0">
              <a:buNone/>
            </a:pPr>
            <a:r>
              <a:rPr lang="en-US" sz="2800" dirty="0" smtClean="0"/>
              <a:t> Turnover Ratios</a:t>
            </a:r>
            <a:endParaRPr lang="en-US" sz="2800" dirty="0"/>
          </a:p>
          <a:p>
            <a:pPr marL="857250" lvl="2" indent="0">
              <a:buNone/>
            </a:pPr>
            <a:r>
              <a:rPr lang="en-US" sz="2800" dirty="0"/>
              <a:t>	</a:t>
            </a:r>
            <a:r>
              <a:rPr lang="en-US" sz="2800" dirty="0" smtClean="0"/>
              <a:t>		</a:t>
            </a:r>
          </a:p>
        </p:txBody>
      </p:sp>
      <p:sp>
        <p:nvSpPr>
          <p:cNvPr id="2" name="Rectangle 1"/>
          <p:cNvSpPr/>
          <p:nvPr/>
        </p:nvSpPr>
        <p:spPr>
          <a:xfrm>
            <a:off x="8458200" y="6324600"/>
            <a:ext cx="441146" cy="369332"/>
          </a:xfrm>
          <a:prstGeom prst="rect">
            <a:avLst/>
          </a:prstGeom>
        </p:spPr>
        <p:txBody>
          <a:bodyPr wrap="none">
            <a:spAutoFit/>
          </a:bodyPr>
          <a:lstStyle/>
          <a:p>
            <a:pPr lvl="0"/>
            <a:r>
              <a:rPr lang="en-US" dirty="0" smtClean="0">
                <a:solidFill>
                  <a:prstClr val="black"/>
                </a:solidFill>
              </a:rPr>
              <a:t>15</a:t>
            </a:r>
            <a:endParaRPr lang="en-US" dirty="0">
              <a:solidFill>
                <a:prstClr val="black"/>
              </a:solidFill>
            </a:endParaRPr>
          </a:p>
        </p:txBody>
      </p:sp>
    </p:spTree>
    <p:extLst>
      <p:ext uri="{BB962C8B-B14F-4D97-AF65-F5344CB8AC3E}">
        <p14:creationId xmlns:p14="http://schemas.microsoft.com/office/powerpoint/2010/main" val="3919407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pPr algn="ctr"/>
            <a:r>
              <a:rPr lang="en-US" dirty="0" smtClean="0">
                <a:solidFill>
                  <a:schemeClr val="bg1"/>
                </a:solidFill>
              </a:rPr>
              <a:t>AREAS AND STANDARDS TO CONSIDER:</a:t>
            </a:r>
            <a:endParaRPr lang="en-US" dirty="0">
              <a:solidFill>
                <a:schemeClr val="bg1"/>
              </a:solidFill>
            </a:endParaRPr>
          </a:p>
        </p:txBody>
      </p:sp>
      <p:sp>
        <p:nvSpPr>
          <p:cNvPr id="4" name="Content Placeholder 1"/>
          <p:cNvSpPr>
            <a:spLocks noGrp="1"/>
          </p:cNvSpPr>
          <p:nvPr>
            <p:ph idx="1"/>
          </p:nvPr>
        </p:nvSpPr>
        <p:spPr>
          <a:xfrm>
            <a:off x="-685800" y="1219200"/>
            <a:ext cx="9829800" cy="5181600"/>
          </a:xfrm>
        </p:spPr>
        <p:txBody>
          <a:bodyPr>
            <a:normAutofit/>
          </a:bodyPr>
          <a:lstStyle/>
          <a:p>
            <a:pPr marL="1371600" lvl="2" indent="-514350">
              <a:buFont typeface="+mj-lt"/>
              <a:buAutoNum type="alphaUcPeriod"/>
            </a:pPr>
            <a:endParaRPr lang="en-US" sz="2700" dirty="0" smtClean="0"/>
          </a:p>
          <a:p>
            <a:pPr marL="857250" lvl="2" indent="0">
              <a:buNone/>
            </a:pPr>
            <a:r>
              <a:rPr lang="en-US" sz="2800" dirty="0"/>
              <a:t>Economic </a:t>
            </a:r>
            <a:r>
              <a:rPr lang="en-US" sz="2800" dirty="0" smtClean="0"/>
              <a:t>Goals </a:t>
            </a:r>
            <a:r>
              <a:rPr lang="en-US" sz="2700" dirty="0" smtClean="0"/>
              <a:t>- </a:t>
            </a:r>
            <a:endParaRPr lang="en-US" sz="2800" dirty="0"/>
          </a:p>
          <a:p>
            <a:pPr marL="857250" lvl="2" indent="0">
              <a:buNone/>
            </a:pPr>
            <a:r>
              <a:rPr lang="en-US" sz="2800" dirty="0"/>
              <a:t>	</a:t>
            </a:r>
            <a:r>
              <a:rPr lang="en-US" sz="2800" dirty="0" smtClean="0"/>
              <a:t>	</a:t>
            </a:r>
            <a:r>
              <a:rPr lang="en-US" sz="2800" dirty="0"/>
              <a:t> Current ratio</a:t>
            </a:r>
            <a:endParaRPr lang="en-US" sz="2800" dirty="0" smtClean="0"/>
          </a:p>
          <a:p>
            <a:r>
              <a:rPr lang="en-US" sz="2800" dirty="0"/>
              <a:t>	</a:t>
            </a:r>
            <a:r>
              <a:rPr lang="en-US" sz="2800" dirty="0" smtClean="0"/>
              <a:t>	</a:t>
            </a:r>
            <a:r>
              <a:rPr lang="en-US" b="1" dirty="0"/>
              <a:t> </a:t>
            </a:r>
            <a:r>
              <a:rPr lang="en-US" dirty="0"/>
              <a:t>Write-offs/Power Revenues</a:t>
            </a:r>
            <a:endParaRPr lang="en-US" sz="2400" dirty="0"/>
          </a:p>
          <a:p>
            <a:r>
              <a:rPr lang="en-US" dirty="0"/>
              <a:t>	</a:t>
            </a:r>
            <a:r>
              <a:rPr lang="en-US" dirty="0" smtClean="0"/>
              <a:t>	 </a:t>
            </a:r>
            <a:r>
              <a:rPr lang="en-US" dirty="0"/>
              <a:t>A/R over 60 days</a:t>
            </a:r>
            <a:endParaRPr lang="en-US" sz="2400" dirty="0"/>
          </a:p>
          <a:p>
            <a:pPr marL="1828800" lvl="4" indent="0">
              <a:buNone/>
            </a:pPr>
            <a:r>
              <a:rPr lang="en-US" sz="2800" dirty="0" smtClean="0"/>
              <a:t> </a:t>
            </a:r>
            <a:r>
              <a:rPr lang="en-US" sz="2800" dirty="0"/>
              <a:t>Labor Spread (capital vs. maintenance)</a:t>
            </a:r>
          </a:p>
          <a:p>
            <a:pPr marL="1828800" lvl="4" indent="0">
              <a:buNone/>
            </a:pPr>
            <a:endParaRPr lang="en-US" sz="2800" dirty="0"/>
          </a:p>
          <a:p>
            <a:pPr marL="857250" lvl="2" indent="0">
              <a:buNone/>
            </a:pPr>
            <a:r>
              <a:rPr lang="en-US" sz="2800" dirty="0"/>
              <a:t>	</a:t>
            </a:r>
            <a:r>
              <a:rPr lang="en-US" sz="2800" dirty="0" smtClean="0"/>
              <a:t>		</a:t>
            </a:r>
          </a:p>
        </p:txBody>
      </p:sp>
      <p:sp>
        <p:nvSpPr>
          <p:cNvPr id="2" name="Rectangle 1"/>
          <p:cNvSpPr/>
          <p:nvPr/>
        </p:nvSpPr>
        <p:spPr>
          <a:xfrm>
            <a:off x="8458200" y="6324600"/>
            <a:ext cx="441146" cy="369332"/>
          </a:xfrm>
          <a:prstGeom prst="rect">
            <a:avLst/>
          </a:prstGeom>
        </p:spPr>
        <p:txBody>
          <a:bodyPr wrap="none">
            <a:spAutoFit/>
          </a:bodyPr>
          <a:lstStyle/>
          <a:p>
            <a:pPr lvl="0"/>
            <a:r>
              <a:rPr lang="en-US" dirty="0" smtClean="0">
                <a:solidFill>
                  <a:prstClr val="black"/>
                </a:solidFill>
              </a:rPr>
              <a:t>16</a:t>
            </a:r>
            <a:endParaRPr lang="en-US" dirty="0">
              <a:solidFill>
                <a:prstClr val="black"/>
              </a:solidFill>
            </a:endParaRPr>
          </a:p>
        </p:txBody>
      </p:sp>
    </p:spTree>
    <p:extLst>
      <p:ext uri="{BB962C8B-B14F-4D97-AF65-F5344CB8AC3E}">
        <p14:creationId xmlns:p14="http://schemas.microsoft.com/office/powerpoint/2010/main" val="1844088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pPr algn="ctr"/>
            <a:r>
              <a:rPr lang="en-US" dirty="0" smtClean="0">
                <a:solidFill>
                  <a:schemeClr val="bg1"/>
                </a:solidFill>
              </a:rPr>
              <a:t>AREAS AND STANDARDS TO CONSIDER:</a:t>
            </a:r>
            <a:endParaRPr lang="en-US" dirty="0">
              <a:solidFill>
                <a:schemeClr val="bg1"/>
              </a:solidFill>
            </a:endParaRPr>
          </a:p>
        </p:txBody>
      </p:sp>
      <p:sp>
        <p:nvSpPr>
          <p:cNvPr id="4" name="Content Placeholder 1"/>
          <p:cNvSpPr>
            <a:spLocks noGrp="1"/>
          </p:cNvSpPr>
          <p:nvPr>
            <p:ph idx="1"/>
          </p:nvPr>
        </p:nvSpPr>
        <p:spPr>
          <a:xfrm>
            <a:off x="-685800" y="1219200"/>
            <a:ext cx="9829800" cy="5181600"/>
          </a:xfrm>
        </p:spPr>
        <p:txBody>
          <a:bodyPr>
            <a:normAutofit/>
          </a:bodyPr>
          <a:lstStyle/>
          <a:p>
            <a:pPr marL="1371600" lvl="2" indent="-514350">
              <a:buFont typeface="+mj-lt"/>
              <a:buAutoNum type="alphaUcPeriod"/>
            </a:pPr>
            <a:endParaRPr lang="en-US" sz="2700" dirty="0" smtClean="0"/>
          </a:p>
          <a:p>
            <a:pPr marL="857250" lvl="2" indent="0">
              <a:buNone/>
            </a:pPr>
            <a:r>
              <a:rPr lang="en-US" sz="2800" dirty="0"/>
              <a:t>Outreach to </a:t>
            </a:r>
            <a:r>
              <a:rPr lang="en-US" sz="2800" dirty="0" smtClean="0"/>
              <a:t>Community </a:t>
            </a:r>
            <a:r>
              <a:rPr lang="en-US" sz="2700" dirty="0" smtClean="0"/>
              <a:t>- </a:t>
            </a:r>
            <a:endParaRPr lang="en-US" sz="2800" dirty="0"/>
          </a:p>
          <a:p>
            <a:pPr marL="857250" lvl="2" indent="0">
              <a:buNone/>
            </a:pPr>
            <a:r>
              <a:rPr lang="en-US" sz="2800" dirty="0"/>
              <a:t>	</a:t>
            </a:r>
            <a:r>
              <a:rPr lang="en-US" sz="2800" dirty="0" smtClean="0"/>
              <a:t>	</a:t>
            </a:r>
            <a:r>
              <a:rPr lang="en-US" sz="2800" dirty="0"/>
              <a:t> Community Participation Hours/Employee 	</a:t>
            </a:r>
            <a:r>
              <a:rPr lang="en-US" sz="2800" dirty="0" smtClean="0"/>
              <a:t>	</a:t>
            </a:r>
            <a:r>
              <a:rPr lang="en-US" sz="2800" b="1" dirty="0"/>
              <a:t> </a:t>
            </a:r>
            <a:r>
              <a:rPr lang="en-US" sz="2800" dirty="0"/>
              <a:t>United Way Participation/Employee </a:t>
            </a:r>
            <a:r>
              <a:rPr lang="en-US" dirty="0"/>
              <a:t>	</a:t>
            </a:r>
            <a:endParaRPr lang="en-US" sz="2400" dirty="0"/>
          </a:p>
          <a:p>
            <a:pPr marL="1828800" lvl="4" indent="0">
              <a:buNone/>
            </a:pPr>
            <a:r>
              <a:rPr lang="en-US" sz="2800" dirty="0" smtClean="0"/>
              <a:t> </a:t>
            </a:r>
            <a:r>
              <a:rPr lang="en-US" sz="2800" dirty="0"/>
              <a:t>Social Media Stats</a:t>
            </a:r>
          </a:p>
          <a:p>
            <a:pPr marL="857250" lvl="2" indent="0">
              <a:buNone/>
            </a:pPr>
            <a:r>
              <a:rPr lang="en-US" sz="2800" dirty="0"/>
              <a:t>	</a:t>
            </a:r>
            <a:r>
              <a:rPr lang="en-US" sz="2800" dirty="0" smtClean="0"/>
              <a:t>		</a:t>
            </a:r>
          </a:p>
        </p:txBody>
      </p:sp>
      <p:sp>
        <p:nvSpPr>
          <p:cNvPr id="2" name="Rectangle 1"/>
          <p:cNvSpPr/>
          <p:nvPr/>
        </p:nvSpPr>
        <p:spPr>
          <a:xfrm>
            <a:off x="8458200" y="6364224"/>
            <a:ext cx="441146" cy="369332"/>
          </a:xfrm>
          <a:prstGeom prst="rect">
            <a:avLst/>
          </a:prstGeom>
        </p:spPr>
        <p:txBody>
          <a:bodyPr wrap="none">
            <a:spAutoFit/>
          </a:bodyPr>
          <a:lstStyle/>
          <a:p>
            <a:pPr lvl="0"/>
            <a:r>
              <a:rPr lang="en-US" dirty="0" smtClean="0">
                <a:solidFill>
                  <a:prstClr val="black"/>
                </a:solidFill>
              </a:rPr>
              <a:t>17</a:t>
            </a:r>
            <a:endParaRPr lang="en-US" dirty="0">
              <a:solidFill>
                <a:prstClr val="black"/>
              </a:solidFill>
            </a:endParaRPr>
          </a:p>
        </p:txBody>
      </p:sp>
    </p:spTree>
    <p:extLst>
      <p:ext uri="{BB962C8B-B14F-4D97-AF65-F5344CB8AC3E}">
        <p14:creationId xmlns:p14="http://schemas.microsoft.com/office/powerpoint/2010/main" val="3050072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Placeholder 1"/>
          <p:cNvSpPr txBox="1">
            <a:spLocks/>
          </p:cNvSpPr>
          <p:nvPr/>
        </p:nvSpPr>
        <p:spPr>
          <a:xfrm>
            <a:off x="986806" y="361950"/>
            <a:ext cx="4996648" cy="676275"/>
          </a:xfrm>
          <a:prstGeom prst="rect">
            <a:avLst/>
          </a:prstGeom>
        </p:spPr>
        <p:txBody>
          <a:bodyPr vert="horz" lIns="91440" tIns="45720" rIns="91440" bIns="45720" rtlCol="0" anchor="t">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rPr>
              <a:t>Thank You!</a:t>
            </a:r>
            <a:endParaRPr kumimoji="0" lang="en-US" sz="3200" b="0" i="0" u="none" strike="noStrike" kern="1200" cap="none" spc="0" normalizeH="0" baseline="0" noProof="0" dirty="0">
              <a:ln>
                <a:noFill/>
              </a:ln>
              <a:solidFill>
                <a:schemeClr val="bg1"/>
              </a:solidFill>
              <a:effectLst/>
              <a:uLnTx/>
              <a:uFillTx/>
              <a:latin typeface="Arial" pitchFamily="34" charset="0"/>
              <a:ea typeface="+mj-ea"/>
              <a:cs typeface="Arial" pitchFamily="34" charset="0"/>
            </a:endParaRPr>
          </a:p>
        </p:txBody>
      </p:sp>
      <p:pic>
        <p:nvPicPr>
          <p:cNvPr id="3074" name="Picture 2"/>
          <p:cNvPicPr>
            <a:picLocks noChangeAspect="1" noChangeArrowheads="1"/>
          </p:cNvPicPr>
          <p:nvPr/>
        </p:nvPicPr>
        <p:blipFill>
          <a:blip r:embed="rId3" cstate="print"/>
          <a:srcRect/>
          <a:stretch>
            <a:fillRect/>
          </a:stretch>
        </p:blipFill>
        <p:spPr bwMode="auto">
          <a:xfrm>
            <a:off x="371475" y="0"/>
            <a:ext cx="8772525" cy="1133475"/>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6229350" y="6510087"/>
            <a:ext cx="2719388" cy="347911"/>
          </a:xfrm>
          <a:prstGeom prst="rect">
            <a:avLst/>
          </a:prstGeom>
          <a:noFill/>
          <a:ln w="9525">
            <a:noFill/>
            <a:miter lim="800000"/>
            <a:headEnd/>
            <a:tailEnd/>
          </a:ln>
        </p:spPr>
      </p:pic>
      <p:sp>
        <p:nvSpPr>
          <p:cNvPr id="2" name="TextBox 1"/>
          <p:cNvSpPr txBox="1"/>
          <p:nvPr/>
        </p:nvSpPr>
        <p:spPr>
          <a:xfrm>
            <a:off x="381000" y="1524000"/>
            <a:ext cx="8382000" cy="3416320"/>
          </a:xfrm>
          <a:prstGeom prst="rect">
            <a:avLst/>
          </a:prstGeom>
          <a:noFill/>
        </p:spPr>
        <p:txBody>
          <a:bodyPr wrap="square" rtlCol="0">
            <a:spAutoFit/>
          </a:bodyPr>
          <a:lstStyle/>
          <a:p>
            <a:endParaRPr lang="en-US" altLang="en-US" sz="2400" dirty="0" smtClean="0">
              <a:cs typeface="Times New Roman" panose="02020603050405020304" pitchFamily="18" charset="0"/>
            </a:endParaRPr>
          </a:p>
          <a:p>
            <a:endParaRPr lang="en-US" altLang="en-US" sz="2400" dirty="0">
              <a:cs typeface="Times New Roman" panose="02020603050405020304" pitchFamily="18" charset="0"/>
            </a:endParaRPr>
          </a:p>
          <a:p>
            <a:endParaRPr lang="en-US" altLang="en-US" sz="2400" dirty="0" smtClean="0">
              <a:cs typeface="Times New Roman" panose="02020603050405020304" pitchFamily="18" charset="0"/>
            </a:endParaRPr>
          </a:p>
          <a:p>
            <a:r>
              <a:rPr lang="en-US" altLang="en-US" sz="2400" dirty="0" smtClean="0">
                <a:cs typeface="Times New Roman" panose="02020603050405020304" pitchFamily="18" charset="0"/>
              </a:rPr>
              <a:t>Terry Mitchell, </a:t>
            </a:r>
            <a:r>
              <a:rPr lang="en-US" altLang="en-US" sz="2400" dirty="0">
                <a:cs typeface="Times New Roman" panose="02020603050405020304" pitchFamily="18" charset="0"/>
              </a:rPr>
              <a:t>Jackson Thornton Utilities Consultants</a:t>
            </a:r>
          </a:p>
          <a:p>
            <a:pPr lvl="1"/>
            <a:r>
              <a:rPr lang="en-US" altLang="en-US" sz="2400" dirty="0">
                <a:cs typeface="Times New Roman" panose="02020603050405020304" pitchFamily="18" charset="0"/>
              </a:rPr>
              <a:t>Email: </a:t>
            </a:r>
            <a:r>
              <a:rPr lang="en-US" altLang="en-US" sz="2400" dirty="0" smtClean="0">
                <a:cs typeface="Times New Roman" panose="02020603050405020304" pitchFamily="18" charset="0"/>
                <a:hlinkClick r:id="rId5"/>
              </a:rPr>
              <a:t>Terry.Mitchell@JacksonThornton.com</a:t>
            </a:r>
            <a:endParaRPr lang="en-US" altLang="en-US" sz="2400" dirty="0">
              <a:cs typeface="Times New Roman" panose="02020603050405020304" pitchFamily="18" charset="0"/>
            </a:endParaRPr>
          </a:p>
          <a:p>
            <a:pPr lvl="1"/>
            <a:r>
              <a:rPr lang="en-US" altLang="en-US" sz="2400" dirty="0">
                <a:cs typeface="Times New Roman" panose="02020603050405020304" pitchFamily="18" charset="0"/>
              </a:rPr>
              <a:t>Direct: </a:t>
            </a:r>
            <a:r>
              <a:rPr lang="en-US" altLang="en-US" sz="2400" dirty="0" smtClean="0">
                <a:cs typeface="Times New Roman" panose="02020603050405020304" pitchFamily="18" charset="0"/>
              </a:rPr>
              <a:t>334/240-3647</a:t>
            </a:r>
            <a:endParaRPr lang="en-US" altLang="en-US" sz="2400" dirty="0">
              <a:cs typeface="Times New Roman" panose="02020603050405020304" pitchFamily="18" charset="0"/>
            </a:endParaRPr>
          </a:p>
          <a:p>
            <a:pPr lvl="1">
              <a:buNone/>
            </a:pPr>
            <a:endParaRPr lang="en-US" altLang="en-US" sz="2400" dirty="0">
              <a:cs typeface="Times New Roman" panose="02020603050405020304" pitchFamily="18" charset="0"/>
            </a:endParaRPr>
          </a:p>
          <a:p>
            <a:pPr lvl="1"/>
            <a:endParaRPr lang="en-US" altLang="en-US" sz="2400" dirty="0">
              <a:cs typeface="Times New Roman" panose="02020603050405020304" pitchFamily="18" charset="0"/>
            </a:endParaRPr>
          </a:p>
          <a:p>
            <a:pPr lvl="1"/>
            <a:endParaRPr lang="en-US" altLang="en-US" sz="2400" dirty="0">
              <a:cs typeface="Times New Roman" panose="02020603050405020304" pitchFamily="18" charset="0"/>
            </a:endParaRPr>
          </a:p>
        </p:txBody>
      </p:sp>
      <p:sp>
        <p:nvSpPr>
          <p:cNvPr id="3" name="Rectangle 2"/>
          <p:cNvSpPr/>
          <p:nvPr/>
        </p:nvSpPr>
        <p:spPr>
          <a:xfrm>
            <a:off x="8305800" y="6122826"/>
            <a:ext cx="441146" cy="369332"/>
          </a:xfrm>
          <a:prstGeom prst="rect">
            <a:avLst/>
          </a:prstGeom>
        </p:spPr>
        <p:txBody>
          <a:bodyPr wrap="none">
            <a:spAutoFit/>
          </a:bodyPr>
          <a:lstStyle/>
          <a:p>
            <a:pPr lvl="0"/>
            <a:r>
              <a:rPr lang="en-US" dirty="0" smtClean="0">
                <a:solidFill>
                  <a:prstClr val="black"/>
                </a:solidFill>
              </a:rPr>
              <a:t>18</a:t>
            </a:r>
            <a:endParaRPr lang="en-US" dirty="0">
              <a:solidFill>
                <a:prstClr val="black"/>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bg1"/>
                </a:solidFill>
              </a:rPr>
              <a:t>  I.   Why Key Performance Plan Are Needed</a:t>
            </a:r>
            <a:endParaRPr lang="en-US" dirty="0">
              <a:solidFill>
                <a:schemeClr val="bg1"/>
              </a:solidFill>
            </a:endParaRPr>
          </a:p>
        </p:txBody>
      </p:sp>
      <p:sp>
        <p:nvSpPr>
          <p:cNvPr id="4" name="Content Placeholder 3"/>
          <p:cNvSpPr>
            <a:spLocks noGrp="1"/>
          </p:cNvSpPr>
          <p:nvPr>
            <p:ph idx="1"/>
          </p:nvPr>
        </p:nvSpPr>
        <p:spPr>
          <a:xfrm>
            <a:off x="457200" y="1600200"/>
            <a:ext cx="8229600" cy="4525963"/>
          </a:xfrm>
        </p:spPr>
        <p:txBody>
          <a:bodyPr/>
          <a:lstStyle/>
          <a:p>
            <a:pPr>
              <a:buNone/>
            </a:pPr>
            <a:r>
              <a:rPr lang="en-US" dirty="0" smtClean="0"/>
              <a:t> </a:t>
            </a:r>
            <a:endParaRPr lang="en-US" dirty="0"/>
          </a:p>
        </p:txBody>
      </p:sp>
      <p:sp>
        <p:nvSpPr>
          <p:cNvPr id="5" name="Content Placeholder 1"/>
          <p:cNvSpPr txBox="1">
            <a:spLocks/>
          </p:cNvSpPr>
          <p:nvPr/>
        </p:nvSpPr>
        <p:spPr>
          <a:xfrm>
            <a:off x="-152400" y="1676400"/>
            <a:ext cx="8534400" cy="44497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71600" lvl="2" indent="-514350">
              <a:buFont typeface="+mj-lt"/>
              <a:buAutoNum type="alphaUcPeriod"/>
            </a:pPr>
            <a:endParaRPr lang="en-US" sz="2800" dirty="0" smtClean="0"/>
          </a:p>
          <a:p>
            <a:pPr marL="1371600" lvl="2" indent="-514350">
              <a:buFont typeface="+mj-lt"/>
              <a:buAutoNum type="alphaUcPeriod"/>
            </a:pPr>
            <a:r>
              <a:rPr lang="en-US" sz="2800" dirty="0" smtClean="0"/>
              <a:t>Governance For Excellence</a:t>
            </a:r>
          </a:p>
          <a:p>
            <a:pPr marL="857250" lvl="2" indent="0">
              <a:buNone/>
            </a:pPr>
            <a:r>
              <a:rPr lang="en-US" sz="2800" dirty="0" smtClean="0"/>
              <a:t>	     “Raising the Bar on Public Power  		  	       Governance” APPA 2016</a:t>
            </a:r>
          </a:p>
          <a:p>
            <a:pPr marL="857250" lvl="2" indent="0">
              <a:buNone/>
            </a:pPr>
            <a:endParaRPr lang="en-US" sz="2800" dirty="0" smtClean="0"/>
          </a:p>
          <a:p>
            <a:pPr marL="857250" lvl="2" indent="0">
              <a:buNone/>
            </a:pPr>
            <a:r>
              <a:rPr lang="en-US" sz="2800" dirty="0" smtClean="0"/>
              <a:t>B.  Electric Cooperative Governance- </a:t>
            </a:r>
          </a:p>
          <a:p>
            <a:pPr marL="857250" lvl="2" indent="0">
              <a:buNone/>
            </a:pPr>
            <a:r>
              <a:rPr lang="en-US" sz="2800" dirty="0"/>
              <a:t> </a:t>
            </a:r>
            <a:r>
              <a:rPr lang="en-US" sz="2800" dirty="0" smtClean="0"/>
              <a:t>    Task Force Report  	 	      		 	    NRECA/NRUCFC 2018</a:t>
            </a:r>
          </a:p>
          <a:p>
            <a:pPr marL="1371600" lvl="2" indent="-514350">
              <a:buFont typeface="+mj-lt"/>
              <a:buAutoNum type="alphaUcPeriod"/>
            </a:pPr>
            <a:endParaRPr lang="en-US" sz="2800" dirty="0" smtClean="0"/>
          </a:p>
          <a:p>
            <a:pPr marL="1371600" lvl="2" indent="-514350">
              <a:buFont typeface="+mj-lt"/>
              <a:buAutoNum type="alphaUcPeriod"/>
            </a:pPr>
            <a:endParaRPr lang="en-US" sz="2800" dirty="0" smtClean="0"/>
          </a:p>
          <a:p>
            <a:pPr marL="0" indent="0">
              <a:buNone/>
            </a:pPr>
            <a:endParaRPr lang="en-US" dirty="0"/>
          </a:p>
        </p:txBody>
      </p:sp>
      <p:sp>
        <p:nvSpPr>
          <p:cNvPr id="6" name="TextBox 5"/>
          <p:cNvSpPr txBox="1"/>
          <p:nvPr/>
        </p:nvSpPr>
        <p:spPr>
          <a:xfrm>
            <a:off x="8502069" y="6339985"/>
            <a:ext cx="312906" cy="369332"/>
          </a:xfrm>
          <a:prstGeom prst="rect">
            <a:avLst/>
          </a:prstGeom>
          <a:noFill/>
        </p:spPr>
        <p:txBody>
          <a:bodyPr wrap="none" rtlCol="0">
            <a:spAutoFit/>
          </a:bodyPr>
          <a:lstStyle/>
          <a:p>
            <a:r>
              <a:rPr lang="en-US" dirty="0" smtClean="0"/>
              <a:t>1</a:t>
            </a:r>
            <a:endParaRPr lang="en-US" dirty="0"/>
          </a:p>
        </p:txBody>
      </p:sp>
    </p:spTree>
    <p:extLst>
      <p:ext uri="{BB962C8B-B14F-4D97-AF65-F5344CB8AC3E}">
        <p14:creationId xmlns:p14="http://schemas.microsoft.com/office/powerpoint/2010/main" val="2726266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bg1"/>
                </a:solidFill>
              </a:rPr>
              <a:t>  II.   Both Reports on Good Governance</a:t>
            </a:r>
            <a:endParaRPr lang="en-US" dirty="0">
              <a:solidFill>
                <a:schemeClr val="bg1"/>
              </a:solidFill>
            </a:endParaRPr>
          </a:p>
        </p:txBody>
      </p:sp>
      <p:sp>
        <p:nvSpPr>
          <p:cNvPr id="4" name="Content Placeholder 3"/>
          <p:cNvSpPr>
            <a:spLocks noGrp="1"/>
          </p:cNvSpPr>
          <p:nvPr>
            <p:ph idx="1"/>
          </p:nvPr>
        </p:nvSpPr>
        <p:spPr>
          <a:xfrm>
            <a:off x="457200" y="1600200"/>
            <a:ext cx="8229600" cy="4525963"/>
          </a:xfrm>
        </p:spPr>
        <p:txBody>
          <a:bodyPr/>
          <a:lstStyle/>
          <a:p>
            <a:pPr>
              <a:buNone/>
            </a:pPr>
            <a:r>
              <a:rPr lang="en-US" dirty="0" smtClean="0"/>
              <a:t> </a:t>
            </a:r>
            <a:endParaRPr lang="en-US" dirty="0"/>
          </a:p>
        </p:txBody>
      </p:sp>
      <p:sp>
        <p:nvSpPr>
          <p:cNvPr id="5" name="Content Placeholder 1"/>
          <p:cNvSpPr txBox="1">
            <a:spLocks/>
          </p:cNvSpPr>
          <p:nvPr/>
        </p:nvSpPr>
        <p:spPr>
          <a:xfrm>
            <a:off x="-533400" y="1219200"/>
            <a:ext cx="891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14450" lvl="2" indent="-457200">
              <a:buFont typeface="Wingdings" panose="05000000000000000000" pitchFamily="2" charset="2"/>
              <a:buChar char="v"/>
            </a:pPr>
            <a:endParaRPr lang="en-US" dirty="0" smtClean="0"/>
          </a:p>
          <a:p>
            <a:pPr marL="1314450" lvl="2" indent="-457200">
              <a:buFont typeface="Wingdings" panose="05000000000000000000" pitchFamily="2" charset="2"/>
              <a:buChar char="v"/>
            </a:pPr>
            <a:endParaRPr lang="en-US" dirty="0"/>
          </a:p>
          <a:p>
            <a:pPr marL="1200150" lvl="2" indent="-342900">
              <a:buFont typeface="+mj-lt"/>
              <a:buAutoNum type="alphaUcPeriod"/>
            </a:pPr>
            <a:endParaRPr lang="en-US" dirty="0"/>
          </a:p>
        </p:txBody>
      </p:sp>
      <p:sp>
        <p:nvSpPr>
          <p:cNvPr id="2" name="Rectangle 1"/>
          <p:cNvSpPr/>
          <p:nvPr/>
        </p:nvSpPr>
        <p:spPr>
          <a:xfrm>
            <a:off x="70104" y="1222248"/>
            <a:ext cx="8464296" cy="7448193"/>
          </a:xfrm>
          <a:prstGeom prst="rect">
            <a:avLst/>
          </a:prstGeom>
        </p:spPr>
        <p:txBody>
          <a:bodyPr wrap="square">
            <a:spAutoFit/>
          </a:bodyPr>
          <a:lstStyle/>
          <a:p>
            <a:pPr marL="1371600" lvl="2" indent="-514350">
              <a:buFont typeface="+mj-lt"/>
              <a:buAutoNum type="alphaUcPeriod"/>
            </a:pPr>
            <a:endParaRPr lang="en-US" sz="2800" dirty="0" smtClean="0"/>
          </a:p>
          <a:p>
            <a:pPr marL="1371600" lvl="2" indent="-514350">
              <a:buFont typeface="+mj-lt"/>
              <a:buAutoNum type="alphaUcPeriod"/>
            </a:pPr>
            <a:endParaRPr lang="en-US" sz="2800" dirty="0" smtClean="0"/>
          </a:p>
          <a:p>
            <a:pPr marL="1371600" lvl="2" indent="-514350">
              <a:buFont typeface="+mj-lt"/>
              <a:buAutoNum type="alphaUcPeriod"/>
            </a:pPr>
            <a:endParaRPr lang="en-US" sz="2800" dirty="0"/>
          </a:p>
          <a:p>
            <a:pPr marL="1371600" lvl="2" indent="-514350">
              <a:buFont typeface="+mj-lt"/>
              <a:buAutoNum type="alphaUcPeriod"/>
            </a:pPr>
            <a:r>
              <a:rPr lang="en-US" sz="2800" dirty="0" smtClean="0"/>
              <a:t>Management Teams and Boards of Public Power Must Create Strategic Leadership/Partnership</a:t>
            </a:r>
            <a:endParaRPr lang="en-US" sz="2800" dirty="0"/>
          </a:p>
          <a:p>
            <a:pPr marL="857250" lvl="2" indent="0">
              <a:buNone/>
            </a:pPr>
            <a:endParaRPr lang="en-US" sz="2800" dirty="0"/>
          </a:p>
          <a:p>
            <a:pPr marL="857250" lvl="2" indent="0">
              <a:buNone/>
            </a:pPr>
            <a:r>
              <a:rPr lang="en-US" sz="2800" dirty="0"/>
              <a:t>B.  </a:t>
            </a:r>
            <a:r>
              <a:rPr lang="en-US" sz="2800" dirty="0" smtClean="0"/>
              <a:t>The CEO/General Manager and the  		    Board Must Work Strategically to  	 		    Manage Public Utilities for Excellence</a:t>
            </a:r>
            <a:endParaRPr lang="en-US" sz="2800"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Rectangle 5"/>
          <p:cNvSpPr/>
          <p:nvPr/>
        </p:nvSpPr>
        <p:spPr>
          <a:xfrm>
            <a:off x="8454147" y="6319449"/>
            <a:ext cx="312906" cy="369332"/>
          </a:xfrm>
          <a:prstGeom prst="rect">
            <a:avLst/>
          </a:prstGeom>
        </p:spPr>
        <p:txBody>
          <a:bodyPr wrap="none">
            <a:spAutoFit/>
          </a:bodyPr>
          <a:lstStyle/>
          <a:p>
            <a:r>
              <a:rPr lang="en-US" dirty="0" smtClean="0"/>
              <a:t>2</a:t>
            </a:r>
            <a:endParaRPr lang="en-US" dirty="0"/>
          </a:p>
        </p:txBody>
      </p:sp>
    </p:spTree>
    <p:extLst>
      <p:ext uri="{BB962C8B-B14F-4D97-AF65-F5344CB8AC3E}">
        <p14:creationId xmlns:p14="http://schemas.microsoft.com/office/powerpoint/2010/main" val="2464595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r>
              <a:rPr lang="en-US" dirty="0" smtClean="0">
                <a:solidFill>
                  <a:schemeClr val="bg1"/>
                </a:solidFill>
              </a:rPr>
              <a:t>  III.   Why Set and Monitor Performance of </a:t>
            </a:r>
            <a:br>
              <a:rPr lang="en-US" dirty="0" smtClean="0">
                <a:solidFill>
                  <a:schemeClr val="bg1"/>
                </a:solidFill>
              </a:rPr>
            </a:br>
            <a:r>
              <a:rPr lang="en-US" dirty="0">
                <a:solidFill>
                  <a:schemeClr val="bg1"/>
                </a:solidFill>
              </a:rPr>
              <a:t> </a:t>
            </a:r>
            <a:r>
              <a:rPr lang="en-US" dirty="0" smtClean="0">
                <a:solidFill>
                  <a:schemeClr val="bg1"/>
                </a:solidFill>
              </a:rPr>
              <a:t>        Operations?</a:t>
            </a:r>
            <a:endParaRPr lang="en-US" dirty="0">
              <a:solidFill>
                <a:schemeClr val="bg1"/>
              </a:solidFill>
            </a:endParaRPr>
          </a:p>
        </p:txBody>
      </p:sp>
      <p:sp>
        <p:nvSpPr>
          <p:cNvPr id="4" name="Content Placeholder 1"/>
          <p:cNvSpPr>
            <a:spLocks noGrp="1"/>
          </p:cNvSpPr>
          <p:nvPr>
            <p:ph idx="1"/>
          </p:nvPr>
        </p:nvSpPr>
        <p:spPr>
          <a:xfrm>
            <a:off x="-685800" y="1219200"/>
            <a:ext cx="9829800" cy="5181600"/>
          </a:xfrm>
        </p:spPr>
        <p:txBody>
          <a:bodyPr>
            <a:normAutofit/>
          </a:bodyPr>
          <a:lstStyle/>
          <a:p>
            <a:pPr marL="1371600" lvl="2" indent="-514350">
              <a:buFont typeface="+mj-lt"/>
              <a:buAutoNum type="alphaUcPeriod"/>
            </a:pPr>
            <a:endParaRPr lang="en-US" sz="2700" dirty="0" smtClean="0"/>
          </a:p>
          <a:p>
            <a:pPr marL="1371600" lvl="2" indent="-514350">
              <a:buFont typeface="+mj-lt"/>
              <a:buAutoNum type="alphaUcPeriod"/>
            </a:pPr>
            <a:r>
              <a:rPr lang="en-US" sz="2700" dirty="0" smtClean="0"/>
              <a:t>Fiduciary Responsibilities to Customers/Members “To Act in the Strategic Long-Term and Best Interests of the Utility and It’s Customers/Members</a:t>
            </a:r>
            <a:endParaRPr lang="en-US" sz="2800" dirty="0"/>
          </a:p>
          <a:p>
            <a:pPr marL="857250" lvl="2" indent="0">
              <a:buNone/>
            </a:pPr>
            <a:r>
              <a:rPr lang="en-US" sz="2800" dirty="0"/>
              <a:t>B.  </a:t>
            </a:r>
            <a:r>
              <a:rPr lang="en-US" sz="2700" dirty="0" smtClean="0"/>
              <a:t>Accountability to Customers/Members/Owners of 	    the Utility System (Asset to Community)</a:t>
            </a:r>
          </a:p>
          <a:p>
            <a:pPr marL="857250" lvl="2" indent="0">
              <a:buNone/>
            </a:pPr>
            <a:r>
              <a:rPr lang="en-US" sz="2700" dirty="0" smtClean="0"/>
              <a:t>C. Set Competitive Advantage/Strategy Plan for 		    Excellence</a:t>
            </a:r>
          </a:p>
          <a:p>
            <a:pPr marL="857250" lvl="2" indent="0">
              <a:buNone/>
            </a:pPr>
            <a:r>
              <a:rPr lang="en-US" sz="2700" dirty="0" smtClean="0"/>
              <a:t>D. Transparent Way to Demonstrate and Build 		    Customer/Member Loyalty and Satisfaction</a:t>
            </a:r>
            <a:endParaRPr lang="en-US" sz="2700" dirty="0"/>
          </a:p>
        </p:txBody>
      </p:sp>
      <p:sp>
        <p:nvSpPr>
          <p:cNvPr id="2" name="Rectangle 1"/>
          <p:cNvSpPr/>
          <p:nvPr/>
        </p:nvSpPr>
        <p:spPr>
          <a:xfrm>
            <a:off x="8534400" y="6324600"/>
            <a:ext cx="312906" cy="369332"/>
          </a:xfrm>
          <a:prstGeom prst="rect">
            <a:avLst/>
          </a:prstGeom>
        </p:spPr>
        <p:txBody>
          <a:bodyPr wrap="none">
            <a:spAutoFit/>
          </a:bodyPr>
          <a:lstStyle/>
          <a:p>
            <a:pPr lvl="0"/>
            <a:r>
              <a:rPr lang="en-US" dirty="0" smtClean="0">
                <a:solidFill>
                  <a:prstClr val="black"/>
                </a:solidFill>
              </a:rPr>
              <a:t>3</a:t>
            </a:r>
            <a:endParaRPr lang="en-US" dirty="0">
              <a:solidFill>
                <a:prstClr val="black"/>
              </a:solidFill>
            </a:endParaRPr>
          </a:p>
        </p:txBody>
      </p:sp>
    </p:spTree>
    <p:extLst>
      <p:ext uri="{BB962C8B-B14F-4D97-AF65-F5344CB8AC3E}">
        <p14:creationId xmlns:p14="http://schemas.microsoft.com/office/powerpoint/2010/main" val="1309003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bg1"/>
                </a:solidFill>
              </a:rPr>
              <a:t>  IV.  Strategic Statement for Most Public Power      </a:t>
            </a:r>
            <a:r>
              <a:rPr lang="en-US" dirty="0">
                <a:solidFill>
                  <a:schemeClr val="bg1"/>
                </a:solidFill>
              </a:rPr>
              <a:t> </a:t>
            </a:r>
            <a:r>
              <a:rPr lang="en-US" dirty="0" smtClean="0">
                <a:solidFill>
                  <a:schemeClr val="bg1"/>
                </a:solidFill>
              </a:rPr>
              <a:t>      	Providers</a:t>
            </a:r>
            <a:endParaRPr lang="en-US" dirty="0">
              <a:solidFill>
                <a:schemeClr val="bg1"/>
              </a:solidFill>
            </a:endParaRPr>
          </a:p>
        </p:txBody>
      </p:sp>
      <p:sp>
        <p:nvSpPr>
          <p:cNvPr id="4" name="TextBox 3"/>
          <p:cNvSpPr txBox="1"/>
          <p:nvPr/>
        </p:nvSpPr>
        <p:spPr>
          <a:xfrm>
            <a:off x="38100" y="1295400"/>
            <a:ext cx="9067800" cy="3354765"/>
          </a:xfrm>
          <a:prstGeom prst="rect">
            <a:avLst/>
          </a:prstGeom>
          <a:noFill/>
        </p:spPr>
        <p:txBody>
          <a:bodyPr wrap="square" rtlCol="0">
            <a:spAutoFit/>
          </a:bodyPr>
          <a:lstStyle/>
          <a:p>
            <a:endParaRPr lang="en-US" sz="2400" b="1" dirty="0" smtClean="0"/>
          </a:p>
          <a:p>
            <a:endParaRPr lang="en-US" sz="2400" b="1" dirty="0"/>
          </a:p>
          <a:p>
            <a:endParaRPr lang="en-US" sz="2400" b="1" dirty="0" smtClean="0"/>
          </a:p>
          <a:p>
            <a:r>
              <a:rPr lang="en-US" sz="2400" dirty="0" smtClean="0"/>
              <a:t>  “</a:t>
            </a:r>
            <a:r>
              <a:rPr lang="en-US" sz="2800" dirty="0"/>
              <a:t>We want </a:t>
            </a:r>
            <a:r>
              <a:rPr lang="en-US" sz="2800" dirty="0" smtClean="0"/>
              <a:t>to provide </a:t>
            </a:r>
            <a:r>
              <a:rPr lang="en-US" sz="2800" dirty="0"/>
              <a:t>the most </a:t>
            </a:r>
            <a:r>
              <a:rPr lang="en-US" sz="2800" dirty="0" smtClean="0"/>
              <a:t>reliable</a:t>
            </a:r>
          </a:p>
          <a:p>
            <a:r>
              <a:rPr lang="en-US" sz="2800" dirty="0" smtClean="0"/>
              <a:t>   and </a:t>
            </a:r>
            <a:r>
              <a:rPr lang="en-US" sz="2800" dirty="0"/>
              <a:t>safest </a:t>
            </a:r>
            <a:r>
              <a:rPr lang="en-US" sz="2800" dirty="0" smtClean="0"/>
              <a:t>power supply </a:t>
            </a:r>
            <a:r>
              <a:rPr lang="en-US" sz="2800" dirty="0"/>
              <a:t>to our customers, </a:t>
            </a:r>
            <a:r>
              <a:rPr lang="en-US" sz="2800" dirty="0" smtClean="0"/>
              <a:t>   </a:t>
            </a:r>
          </a:p>
          <a:p>
            <a:r>
              <a:rPr lang="en-US" sz="2800" dirty="0"/>
              <a:t> </a:t>
            </a:r>
            <a:r>
              <a:rPr lang="en-US" sz="2800" dirty="0" smtClean="0"/>
              <a:t>  maintain </a:t>
            </a:r>
            <a:r>
              <a:rPr lang="en-US" sz="2800" dirty="0"/>
              <a:t>the highest level of </a:t>
            </a:r>
            <a:r>
              <a:rPr lang="en-US" sz="2800" dirty="0" smtClean="0"/>
              <a:t>customer </a:t>
            </a:r>
            <a:r>
              <a:rPr lang="en-US" sz="2800" dirty="0"/>
              <a:t>service</a:t>
            </a:r>
            <a:r>
              <a:rPr lang="en-US" sz="2800" dirty="0" smtClean="0"/>
              <a:t>,</a:t>
            </a:r>
          </a:p>
          <a:p>
            <a:r>
              <a:rPr lang="en-US" sz="2800" dirty="0" smtClean="0"/>
              <a:t>   do </a:t>
            </a:r>
            <a:r>
              <a:rPr lang="en-US" sz="2800" dirty="0"/>
              <a:t>so at the lowest cost possible, while </a:t>
            </a:r>
            <a:r>
              <a:rPr lang="en-US" sz="2800" dirty="0" smtClean="0"/>
              <a:t>also</a:t>
            </a:r>
          </a:p>
          <a:p>
            <a:r>
              <a:rPr lang="en-US" sz="2800" dirty="0" smtClean="0"/>
              <a:t>   serving  the </a:t>
            </a:r>
            <a:r>
              <a:rPr lang="en-US" sz="2800" dirty="0"/>
              <a:t>needs of our community.” </a:t>
            </a:r>
          </a:p>
        </p:txBody>
      </p:sp>
      <p:sp>
        <p:nvSpPr>
          <p:cNvPr id="5" name="Rectangle 4"/>
          <p:cNvSpPr/>
          <p:nvPr/>
        </p:nvSpPr>
        <p:spPr>
          <a:xfrm>
            <a:off x="8534400" y="6324600"/>
            <a:ext cx="312906" cy="369332"/>
          </a:xfrm>
          <a:prstGeom prst="rect">
            <a:avLst/>
          </a:prstGeom>
        </p:spPr>
        <p:txBody>
          <a:bodyPr wrap="none">
            <a:spAutoFit/>
          </a:bodyPr>
          <a:lstStyle/>
          <a:p>
            <a:pPr lvl="0"/>
            <a:r>
              <a:rPr lang="en-US" dirty="0" smtClean="0">
                <a:solidFill>
                  <a:prstClr val="black"/>
                </a:solidFill>
              </a:rPr>
              <a:t>4</a:t>
            </a:r>
            <a:endParaRPr lang="en-US" dirty="0">
              <a:solidFill>
                <a:prstClr val="black"/>
              </a:solidFill>
            </a:endParaRPr>
          </a:p>
        </p:txBody>
      </p:sp>
    </p:spTree>
    <p:extLst>
      <p:ext uri="{BB962C8B-B14F-4D97-AF65-F5344CB8AC3E}">
        <p14:creationId xmlns:p14="http://schemas.microsoft.com/office/powerpoint/2010/main" val="1780977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r>
              <a:rPr lang="en-US" dirty="0" smtClean="0">
                <a:solidFill>
                  <a:schemeClr val="bg1"/>
                </a:solidFill>
              </a:rPr>
              <a:t>  V.   Challenges Faced by Public Power Boards and 	Management</a:t>
            </a:r>
            <a:endParaRPr lang="en-US" dirty="0">
              <a:solidFill>
                <a:schemeClr val="bg1"/>
              </a:solidFill>
            </a:endParaRPr>
          </a:p>
        </p:txBody>
      </p:sp>
      <p:sp>
        <p:nvSpPr>
          <p:cNvPr id="4" name="Content Placeholder 1"/>
          <p:cNvSpPr>
            <a:spLocks noGrp="1"/>
          </p:cNvSpPr>
          <p:nvPr>
            <p:ph idx="1"/>
          </p:nvPr>
        </p:nvSpPr>
        <p:spPr>
          <a:xfrm>
            <a:off x="-685800" y="1219200"/>
            <a:ext cx="9829800" cy="5181600"/>
          </a:xfrm>
        </p:spPr>
        <p:txBody>
          <a:bodyPr>
            <a:normAutofit lnSpcReduction="10000"/>
          </a:bodyPr>
          <a:lstStyle/>
          <a:p>
            <a:pPr marL="1371600" lvl="2" indent="-514350">
              <a:buFont typeface="+mj-lt"/>
              <a:buAutoNum type="alphaUcPeriod"/>
            </a:pPr>
            <a:endParaRPr lang="en-US" sz="2700" dirty="0" smtClean="0"/>
          </a:p>
          <a:p>
            <a:pPr marL="1371600" lvl="2" indent="-514350">
              <a:buFont typeface="+mj-lt"/>
              <a:buAutoNum type="alphaUcPeriod"/>
            </a:pPr>
            <a:r>
              <a:rPr lang="en-US" sz="2700" dirty="0" smtClean="0"/>
              <a:t>No Growth/Flat Growth in Energy Sales</a:t>
            </a:r>
          </a:p>
          <a:p>
            <a:pPr marL="1371600" lvl="2" indent="-514350">
              <a:buFont typeface="+mj-lt"/>
              <a:buAutoNum type="alphaUcPeriod"/>
            </a:pPr>
            <a:r>
              <a:rPr lang="en-US" sz="2700" dirty="0" smtClean="0"/>
              <a:t>Continued Push for Energy Efficiency/Customers Considering Other Sources of Energy</a:t>
            </a:r>
            <a:endParaRPr lang="en-US" sz="2800" dirty="0"/>
          </a:p>
          <a:p>
            <a:pPr marL="857250" lvl="2" indent="0">
              <a:buNone/>
            </a:pPr>
            <a:r>
              <a:rPr lang="en-US" sz="2800" dirty="0" smtClean="0"/>
              <a:t>C.  </a:t>
            </a:r>
            <a:r>
              <a:rPr lang="en-US" sz="2700" dirty="0" smtClean="0"/>
              <a:t>Increasing/Changing Wholesale Power Supply 	     Costs</a:t>
            </a:r>
          </a:p>
          <a:p>
            <a:pPr marL="857250" lvl="2" indent="0">
              <a:buNone/>
            </a:pPr>
            <a:r>
              <a:rPr lang="en-US" sz="2700" dirty="0" smtClean="0"/>
              <a:t>D. Increasing Infrastructure Costs/Technology 		    Upgrades</a:t>
            </a:r>
          </a:p>
          <a:p>
            <a:pPr marL="857250" lvl="2" indent="0">
              <a:buNone/>
            </a:pPr>
            <a:r>
              <a:rPr lang="en-US" sz="2700" dirty="0" smtClean="0"/>
              <a:t>E. Customer/Members/Boards – Aversion to Rate 		   Increases</a:t>
            </a:r>
          </a:p>
          <a:p>
            <a:pPr marL="1371600" lvl="2" indent="-514350">
              <a:buAutoNum type="alphaUcPeriod" startAt="6"/>
            </a:pPr>
            <a:r>
              <a:rPr lang="en-US" sz="2700" dirty="0" smtClean="0"/>
              <a:t>Other Products/Services – Broadband</a:t>
            </a:r>
          </a:p>
          <a:p>
            <a:pPr marL="1371600" lvl="2" indent="-514350">
              <a:buAutoNum type="alphaUcPeriod" startAt="6"/>
            </a:pPr>
            <a:r>
              <a:rPr lang="en-US" sz="2700" dirty="0" smtClean="0"/>
              <a:t>Rate Options – TOU, Prepay, Demand Rates</a:t>
            </a:r>
            <a:endParaRPr lang="en-US" sz="2700" dirty="0"/>
          </a:p>
        </p:txBody>
      </p:sp>
      <p:sp>
        <p:nvSpPr>
          <p:cNvPr id="2" name="Rectangle 1"/>
          <p:cNvSpPr/>
          <p:nvPr/>
        </p:nvSpPr>
        <p:spPr>
          <a:xfrm>
            <a:off x="8458200" y="6324600"/>
            <a:ext cx="312906" cy="369332"/>
          </a:xfrm>
          <a:prstGeom prst="rect">
            <a:avLst/>
          </a:prstGeom>
        </p:spPr>
        <p:txBody>
          <a:bodyPr wrap="none">
            <a:spAutoFit/>
          </a:bodyPr>
          <a:lstStyle/>
          <a:p>
            <a:pPr lvl="0"/>
            <a:r>
              <a:rPr lang="en-US" dirty="0" smtClean="0">
                <a:solidFill>
                  <a:prstClr val="black"/>
                </a:solidFill>
              </a:rPr>
              <a:t>5</a:t>
            </a:r>
            <a:endParaRPr lang="en-US" dirty="0">
              <a:solidFill>
                <a:prstClr val="black"/>
              </a:solidFill>
            </a:endParaRPr>
          </a:p>
        </p:txBody>
      </p:sp>
    </p:spTree>
    <p:extLst>
      <p:ext uri="{BB962C8B-B14F-4D97-AF65-F5344CB8AC3E}">
        <p14:creationId xmlns:p14="http://schemas.microsoft.com/office/powerpoint/2010/main" val="1660294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r>
              <a:rPr lang="en-US" dirty="0" smtClean="0">
                <a:solidFill>
                  <a:schemeClr val="bg1"/>
                </a:solidFill>
              </a:rPr>
              <a:t>  VI.   Performance Plan for Utility and Monitoring of 	Plan</a:t>
            </a:r>
            <a:endParaRPr lang="en-US" dirty="0">
              <a:solidFill>
                <a:schemeClr val="bg1"/>
              </a:solidFill>
            </a:endParaRPr>
          </a:p>
        </p:txBody>
      </p:sp>
      <p:sp>
        <p:nvSpPr>
          <p:cNvPr id="4" name="Content Placeholder 1"/>
          <p:cNvSpPr>
            <a:spLocks noGrp="1"/>
          </p:cNvSpPr>
          <p:nvPr>
            <p:ph idx="1"/>
          </p:nvPr>
        </p:nvSpPr>
        <p:spPr>
          <a:xfrm>
            <a:off x="-685800" y="1219200"/>
            <a:ext cx="9829800" cy="5181600"/>
          </a:xfrm>
        </p:spPr>
        <p:txBody>
          <a:bodyPr>
            <a:normAutofit lnSpcReduction="10000"/>
          </a:bodyPr>
          <a:lstStyle/>
          <a:p>
            <a:pPr marL="1371600" lvl="2" indent="-514350">
              <a:buFont typeface="+mj-lt"/>
              <a:buAutoNum type="alphaUcPeriod"/>
            </a:pPr>
            <a:endParaRPr lang="en-US" sz="2700" dirty="0" smtClean="0"/>
          </a:p>
          <a:p>
            <a:pPr marL="1371600" lvl="2" indent="-514350">
              <a:buFont typeface="+mj-lt"/>
              <a:buAutoNum type="alphaUcPeriod"/>
            </a:pPr>
            <a:r>
              <a:rPr lang="en-US" sz="2700" dirty="0" smtClean="0"/>
              <a:t>CEO/Management Team/Board Should Identify Key Performance/Operations Areas. Set Standards for Improvement.</a:t>
            </a:r>
          </a:p>
          <a:p>
            <a:pPr marL="1371600" lvl="2" indent="-514350">
              <a:buFont typeface="+mj-lt"/>
              <a:buAutoNum type="alphaUcPeriod"/>
            </a:pPr>
            <a:r>
              <a:rPr lang="en-US" sz="2700" dirty="0" smtClean="0"/>
              <a:t>Set Performance Standards to Assure Excellence in Managing Operations and Delivery of Services to Customers/Members</a:t>
            </a:r>
            <a:endParaRPr lang="en-US" sz="2800" dirty="0"/>
          </a:p>
          <a:p>
            <a:pPr marL="857250" lvl="2" indent="0">
              <a:buNone/>
            </a:pPr>
            <a:r>
              <a:rPr lang="en-US" sz="2800" dirty="0" smtClean="0"/>
              <a:t>C.  </a:t>
            </a:r>
            <a:r>
              <a:rPr lang="en-US" sz="2700" dirty="0" smtClean="0"/>
              <a:t>Establish Goals that can be Measured/Monitored  	      for Success</a:t>
            </a:r>
          </a:p>
          <a:p>
            <a:pPr marL="857250" lvl="2" indent="0">
              <a:buNone/>
            </a:pPr>
            <a:r>
              <a:rPr lang="en-US" sz="2700" dirty="0" smtClean="0"/>
              <a:t>D.  Performance Plan Goals Should be Consistent 		     with Strategic Plan Created by the Board and 		     Management Team</a:t>
            </a:r>
            <a:endParaRPr lang="en-US" sz="2700" dirty="0"/>
          </a:p>
        </p:txBody>
      </p:sp>
      <p:sp>
        <p:nvSpPr>
          <p:cNvPr id="2" name="Rectangle 1"/>
          <p:cNvSpPr/>
          <p:nvPr/>
        </p:nvSpPr>
        <p:spPr>
          <a:xfrm>
            <a:off x="8534400" y="6324600"/>
            <a:ext cx="312906" cy="369332"/>
          </a:xfrm>
          <a:prstGeom prst="rect">
            <a:avLst/>
          </a:prstGeom>
        </p:spPr>
        <p:txBody>
          <a:bodyPr wrap="none">
            <a:spAutoFit/>
          </a:bodyPr>
          <a:lstStyle/>
          <a:p>
            <a:pPr lvl="0"/>
            <a:r>
              <a:rPr lang="en-US" dirty="0" smtClean="0">
                <a:solidFill>
                  <a:prstClr val="black"/>
                </a:solidFill>
              </a:rPr>
              <a:t>6</a:t>
            </a:r>
            <a:endParaRPr lang="en-US" dirty="0">
              <a:solidFill>
                <a:prstClr val="black"/>
              </a:solidFill>
            </a:endParaRPr>
          </a:p>
        </p:txBody>
      </p:sp>
    </p:spTree>
    <p:extLst>
      <p:ext uri="{BB962C8B-B14F-4D97-AF65-F5344CB8AC3E}">
        <p14:creationId xmlns:p14="http://schemas.microsoft.com/office/powerpoint/2010/main" val="2612519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bg1"/>
                </a:solidFill>
              </a:rPr>
              <a:t>  VII.  Establish a Performance Plan for  	 	Excellence with Employee Incentive Plan</a:t>
            </a:r>
            <a:endParaRPr lang="en-US" dirty="0">
              <a:solidFill>
                <a:schemeClr val="bg1"/>
              </a:solidFill>
            </a:endParaRPr>
          </a:p>
        </p:txBody>
      </p:sp>
      <p:sp>
        <p:nvSpPr>
          <p:cNvPr id="4" name="Content Placeholder 3"/>
          <p:cNvSpPr>
            <a:spLocks noGrp="1"/>
          </p:cNvSpPr>
          <p:nvPr>
            <p:ph idx="1"/>
          </p:nvPr>
        </p:nvSpPr>
        <p:spPr>
          <a:xfrm>
            <a:off x="457200" y="1600200"/>
            <a:ext cx="8229600" cy="4525963"/>
          </a:xfrm>
        </p:spPr>
        <p:txBody>
          <a:bodyPr/>
          <a:lstStyle/>
          <a:p>
            <a:pPr>
              <a:buNone/>
            </a:pPr>
            <a:r>
              <a:rPr lang="en-US" dirty="0" smtClean="0"/>
              <a:t> </a:t>
            </a:r>
            <a:endParaRPr lang="en-US" dirty="0"/>
          </a:p>
        </p:txBody>
      </p:sp>
      <p:sp>
        <p:nvSpPr>
          <p:cNvPr id="5" name="Content Placeholder 1"/>
          <p:cNvSpPr txBox="1">
            <a:spLocks/>
          </p:cNvSpPr>
          <p:nvPr/>
        </p:nvSpPr>
        <p:spPr>
          <a:xfrm>
            <a:off x="-152400" y="1676400"/>
            <a:ext cx="8534400" cy="44497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71600" lvl="2" indent="-514350">
              <a:buFont typeface="+mj-lt"/>
              <a:buAutoNum type="alphaUcPeriod"/>
            </a:pPr>
            <a:endParaRPr lang="en-US" sz="2800" dirty="0" smtClean="0"/>
          </a:p>
          <a:p>
            <a:pPr marL="857250" lvl="2" indent="0">
              <a:buNone/>
            </a:pPr>
            <a:endParaRPr lang="en-US" sz="2800" dirty="0" smtClean="0"/>
          </a:p>
          <a:p>
            <a:pPr marL="857250" lvl="2" indent="0">
              <a:buNone/>
            </a:pPr>
            <a:r>
              <a:rPr lang="en-US" sz="2800" dirty="0"/>
              <a:t> </a:t>
            </a:r>
            <a:r>
              <a:rPr lang="en-US" sz="2800" dirty="0" smtClean="0"/>
              <a:t>      “CREATE GREAT EXPECTATIONS”</a:t>
            </a:r>
          </a:p>
          <a:p>
            <a:pPr marL="857250" lvl="2" indent="0">
              <a:buNone/>
            </a:pPr>
            <a:r>
              <a:rPr lang="en-US" sz="2800" dirty="0" smtClean="0"/>
              <a:t>	</a:t>
            </a:r>
          </a:p>
          <a:p>
            <a:pPr marL="1371600" lvl="2" indent="-514350">
              <a:buFont typeface="+mj-lt"/>
              <a:buAutoNum type="alphaUcPeriod"/>
            </a:pPr>
            <a:endParaRPr lang="en-US" sz="2800" dirty="0" smtClean="0"/>
          </a:p>
          <a:p>
            <a:pPr marL="1371600" lvl="2" indent="-514350">
              <a:buFont typeface="+mj-lt"/>
              <a:buAutoNum type="alphaUcPeriod"/>
            </a:pPr>
            <a:endParaRPr lang="en-US" sz="2800" dirty="0" smtClean="0"/>
          </a:p>
          <a:p>
            <a:pPr marL="0" indent="0">
              <a:buNone/>
            </a:pPr>
            <a:endParaRPr lang="en-US" dirty="0"/>
          </a:p>
        </p:txBody>
      </p:sp>
      <p:sp>
        <p:nvSpPr>
          <p:cNvPr id="2" name="Rectangle 1"/>
          <p:cNvSpPr/>
          <p:nvPr/>
        </p:nvSpPr>
        <p:spPr>
          <a:xfrm>
            <a:off x="8530347" y="6313091"/>
            <a:ext cx="312906" cy="369332"/>
          </a:xfrm>
          <a:prstGeom prst="rect">
            <a:avLst/>
          </a:prstGeom>
        </p:spPr>
        <p:txBody>
          <a:bodyPr wrap="none">
            <a:spAutoFit/>
          </a:bodyPr>
          <a:lstStyle/>
          <a:p>
            <a:pPr lvl="0"/>
            <a:r>
              <a:rPr lang="en-US" dirty="0" smtClean="0">
                <a:solidFill>
                  <a:prstClr val="black"/>
                </a:solidFill>
              </a:rPr>
              <a:t>7</a:t>
            </a:r>
            <a:endParaRPr lang="en-US" dirty="0">
              <a:solidFill>
                <a:prstClr val="black"/>
              </a:solidFill>
            </a:endParaRPr>
          </a:p>
        </p:txBody>
      </p:sp>
    </p:spTree>
    <p:extLst>
      <p:ext uri="{BB962C8B-B14F-4D97-AF65-F5344CB8AC3E}">
        <p14:creationId xmlns:p14="http://schemas.microsoft.com/office/powerpoint/2010/main" val="2499320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 y="152400"/>
            <a:ext cx="9150096" cy="891540"/>
          </a:xfrm>
        </p:spPr>
        <p:txBody>
          <a:bodyPr/>
          <a:lstStyle/>
          <a:p>
            <a:r>
              <a:rPr lang="en-US" dirty="0" smtClean="0">
                <a:solidFill>
                  <a:schemeClr val="bg1"/>
                </a:solidFill>
              </a:rPr>
              <a:t>VII.  Things to Consider When Establishing    Performance Plan for Excellence with Expectations</a:t>
            </a:r>
            <a:endParaRPr lang="en-US" dirty="0">
              <a:solidFill>
                <a:schemeClr val="bg1"/>
              </a:solidFill>
            </a:endParaRPr>
          </a:p>
        </p:txBody>
      </p:sp>
      <p:sp>
        <p:nvSpPr>
          <p:cNvPr id="4" name="Content Placeholder 1"/>
          <p:cNvSpPr>
            <a:spLocks noGrp="1"/>
          </p:cNvSpPr>
          <p:nvPr>
            <p:ph idx="1"/>
          </p:nvPr>
        </p:nvSpPr>
        <p:spPr>
          <a:xfrm>
            <a:off x="-685800" y="1219200"/>
            <a:ext cx="9829800" cy="5638800"/>
          </a:xfrm>
        </p:spPr>
        <p:txBody>
          <a:bodyPr>
            <a:normAutofit fontScale="85000" lnSpcReduction="10000"/>
          </a:bodyPr>
          <a:lstStyle/>
          <a:p>
            <a:pPr marL="1371600" lvl="2" indent="-514350">
              <a:buFont typeface="+mj-lt"/>
              <a:buAutoNum type="alphaUcPeriod"/>
            </a:pPr>
            <a:r>
              <a:rPr lang="en-US" sz="2700" dirty="0" smtClean="0"/>
              <a:t>Overall Plan of Action Should be Balanced</a:t>
            </a:r>
          </a:p>
          <a:p>
            <a:pPr marL="2286000" lvl="4" indent="-514350">
              <a:buFont typeface="+mj-lt"/>
              <a:buAutoNum type="arabicPeriod"/>
            </a:pPr>
            <a:r>
              <a:rPr lang="en-US" sz="2600" dirty="0" smtClean="0"/>
              <a:t>If one measure is manipulated, another suffers (reduce right of way – outages suffer)</a:t>
            </a:r>
          </a:p>
          <a:p>
            <a:pPr marL="1371600" lvl="2" indent="-514350">
              <a:buFont typeface="+mj-lt"/>
              <a:buAutoNum type="alphaUcPeriod"/>
            </a:pPr>
            <a:r>
              <a:rPr lang="en-US" sz="2700" dirty="0" smtClean="0"/>
              <a:t>Plan Does Not Have to Only Look at Big-ticket Items</a:t>
            </a:r>
          </a:p>
          <a:p>
            <a:pPr marL="2286000" lvl="4" indent="-514350">
              <a:buFont typeface="+mj-lt"/>
              <a:buAutoNum type="arabicPeriod"/>
            </a:pPr>
            <a:r>
              <a:rPr lang="en-US" sz="2600" dirty="0" smtClean="0"/>
              <a:t>Look at reducing yearend inventory adjustments</a:t>
            </a:r>
          </a:p>
          <a:p>
            <a:pPr marL="2286000" lvl="4" indent="-514350">
              <a:buFont typeface="+mj-lt"/>
              <a:buAutoNum type="arabicPeriod"/>
            </a:pPr>
            <a:r>
              <a:rPr lang="en-US" sz="2600" dirty="0" smtClean="0"/>
              <a:t>Helps create an atmosphere of doing things right</a:t>
            </a:r>
            <a:endParaRPr lang="en-US" sz="2600" dirty="0"/>
          </a:p>
          <a:p>
            <a:pPr marL="1371600" lvl="2" indent="-514350">
              <a:buAutoNum type="alphaUcPeriod" startAt="3"/>
            </a:pPr>
            <a:r>
              <a:rPr lang="en-US" sz="2700" dirty="0" smtClean="0"/>
              <a:t>Look for Opportunities to Promote Strategic 		     Objectives</a:t>
            </a:r>
          </a:p>
          <a:p>
            <a:pPr marL="2286000" lvl="4" indent="-514350">
              <a:buFont typeface="+mj-lt"/>
              <a:buAutoNum type="arabicPeriod"/>
            </a:pPr>
            <a:r>
              <a:rPr lang="en-US" sz="2600" dirty="0" smtClean="0"/>
              <a:t>Reducing job loss time due to injuries</a:t>
            </a:r>
            <a:endParaRPr lang="en-US" sz="2600" dirty="0"/>
          </a:p>
          <a:p>
            <a:pPr marL="2286000" lvl="4" indent="-514350">
              <a:buFont typeface="+mj-lt"/>
              <a:buAutoNum type="arabicPeriod"/>
            </a:pPr>
            <a:r>
              <a:rPr lang="en-US" sz="2600" dirty="0" smtClean="0"/>
              <a:t>Training costs increase but safety strategic objective</a:t>
            </a:r>
            <a:endParaRPr lang="en-US" sz="2600" dirty="0"/>
          </a:p>
          <a:p>
            <a:pPr marL="857250" lvl="2" indent="0">
              <a:buNone/>
            </a:pPr>
            <a:r>
              <a:rPr lang="en-US" sz="2700" dirty="0" smtClean="0"/>
              <a:t>D. Must use Goals/Standards that Can be Measured</a:t>
            </a:r>
          </a:p>
          <a:p>
            <a:pPr marL="2286000" lvl="4" indent="-514350">
              <a:buFont typeface="+mj-lt"/>
              <a:buAutoNum type="arabicPeriod"/>
            </a:pPr>
            <a:r>
              <a:rPr lang="en-US" sz="2600" dirty="0" smtClean="0"/>
              <a:t>Does not have to be quantifiable (SAIDI/Safety)</a:t>
            </a:r>
            <a:endParaRPr lang="en-US" sz="2600" dirty="0"/>
          </a:p>
          <a:p>
            <a:pPr marL="2286000" lvl="4" indent="-514350">
              <a:buFont typeface="+mj-lt"/>
              <a:buAutoNum type="arabicPeriod"/>
            </a:pPr>
            <a:r>
              <a:rPr lang="en-US" sz="2600" dirty="0" smtClean="0"/>
              <a:t>However, it is good if the overall program savings pay for themselves</a:t>
            </a:r>
            <a:endParaRPr lang="en-US" sz="2600" dirty="0"/>
          </a:p>
          <a:p>
            <a:pPr marL="857250" lvl="2" indent="0">
              <a:buNone/>
            </a:pPr>
            <a:r>
              <a:rPr lang="en-US" sz="2800" dirty="0" smtClean="0">
                <a:solidFill>
                  <a:prstClr val="black"/>
                </a:solidFill>
              </a:rPr>
              <a:t>										</a:t>
            </a:r>
            <a:r>
              <a:rPr lang="en-US" sz="2100" dirty="0" smtClean="0">
                <a:solidFill>
                  <a:prstClr val="black"/>
                </a:solidFill>
              </a:rPr>
              <a:t>8</a:t>
            </a:r>
            <a:endParaRPr lang="en-US" sz="2100" dirty="0">
              <a:solidFill>
                <a:prstClr val="black"/>
              </a:solidFill>
            </a:endParaRPr>
          </a:p>
          <a:p>
            <a:pPr marL="857250" lvl="2" indent="0">
              <a:buNone/>
            </a:pPr>
            <a:endParaRPr lang="en-US" sz="2700" dirty="0" smtClean="0"/>
          </a:p>
          <a:p>
            <a:pPr marL="857250" lvl="2" indent="0">
              <a:buNone/>
            </a:pPr>
            <a:endParaRPr lang="en-US" sz="2700" dirty="0" smtClean="0"/>
          </a:p>
        </p:txBody>
      </p:sp>
    </p:spTree>
    <p:extLst>
      <p:ext uri="{BB962C8B-B14F-4D97-AF65-F5344CB8AC3E}">
        <p14:creationId xmlns:p14="http://schemas.microsoft.com/office/powerpoint/2010/main" val="772457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30392</TotalTime>
  <Words>632</Words>
  <Application>Microsoft Office PowerPoint</Application>
  <PresentationFormat>On-screen Show (4:3)</PresentationFormat>
  <Paragraphs>192</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Times New Roman</vt:lpstr>
      <vt:lpstr>Wingdings</vt:lpstr>
      <vt:lpstr>Office Theme</vt:lpstr>
      <vt:lpstr>PowerPoint Presentation</vt:lpstr>
      <vt:lpstr>  I.   Why Key Performance Plan Are Needed</vt:lpstr>
      <vt:lpstr>  II.   Both Reports on Good Governance</vt:lpstr>
      <vt:lpstr>  III.   Why Set and Monitor Performance of           Operations?</vt:lpstr>
      <vt:lpstr>  IV.  Strategic Statement for Most Public Power              Providers</vt:lpstr>
      <vt:lpstr>  V.   Challenges Faced by Public Power Boards and  Management</vt:lpstr>
      <vt:lpstr>  VI.   Performance Plan for Utility and Monitoring of  Plan</vt:lpstr>
      <vt:lpstr>  VII.  Establish a Performance Plan for     Excellence with Employee Incentive Plan</vt:lpstr>
      <vt:lpstr>VII.  Things to Consider When Establishing    Performance Plan for Excellence with Expectations</vt:lpstr>
      <vt:lpstr>VII.   Things to Consider When Establishing Performance Plan for Excellence with Expectations</vt:lpstr>
      <vt:lpstr>VII.   Things to Consider When Establishing Performance Plan for Excellence with Expectations</vt:lpstr>
      <vt:lpstr>  IX.   Where and How to Start</vt:lpstr>
      <vt:lpstr>AREAS AND STANDARDS TO CONSIDER:</vt:lpstr>
      <vt:lpstr>AREAS AND STANDARDS TO CONSIDER:</vt:lpstr>
      <vt:lpstr>AREAS AND STANDARDS TO CONSIDER:</vt:lpstr>
      <vt:lpstr>AREAS AND STANDARDS TO CONSIDER:</vt:lpstr>
      <vt:lpstr>AREAS AND STANDARDS TO CONSIDER:</vt:lpstr>
      <vt:lpstr>AREAS AND STANDARDS TO CONSIDER:</vt:lpstr>
      <vt:lpstr>PowerPoint Presentation</vt:lpstr>
    </vt:vector>
  </TitlesOfParts>
  <Company>Jackson Thornton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chs</dc:creator>
  <cp:lastModifiedBy>Teri Hoyt</cp:lastModifiedBy>
  <cp:revision>1911</cp:revision>
  <cp:lastPrinted>2018-05-08T16:28:23Z</cp:lastPrinted>
  <dcterms:created xsi:type="dcterms:W3CDTF">2012-11-05T21:41:32Z</dcterms:created>
  <dcterms:modified xsi:type="dcterms:W3CDTF">2018-05-08T17:06:46Z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ID">
    <vt:lpwstr>b99bac13680a48f1bc690602a52d995f</vt:lpwstr>
  </property>
  <property fmtid="{D5CDD505-2E9C-101B-9397-08002B2CF9AE}" pid="3" name="SlidesCount">
    <vt:lpwstr>27</vt:lpwstr>
  </property>
</Properties>
</file>